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need to have memorized 6 different algorithms for the problems given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URB1: Validity: If a correct process p broadcasts a message m, then p eventually delivers m.</a:t>
            </a:r>
          </a:p>
          <a:p>
            <a:pPr/>
            <a:r>
              <a:t>URB2: No duplication: No message is delivered more than once.</a:t>
            </a:r>
          </a:p>
          <a:p>
            <a:pPr/>
            <a:r>
              <a:t>URB3: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URB4: Uniform agreement: If a message m is delivered by some process (whether correct or faulty), then m is eventually delivered by every correct process.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SBEB1: Best-effort validity: If a process that never crashes broadcasts a message m, then every correct process delivers m an infinite number of times.</a:t>
            </a:r>
          </a:p>
          <a:p>
            <a:pPr/>
            <a:r>
              <a:t>SBEB2: No creation: If a process delivers a message m with sender s, then m was previously broadcast by process 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LBEB1: Validity: If a process that never crashes broadcasts a message m, then</a:t>
            </a:r>
          </a:p>
          <a:p>
            <a:pPr/>
            <a:r>
              <a:t>every correct process eventually log-delivers m.</a:t>
            </a:r>
          </a:p>
          <a:p>
            <a:pPr/>
            <a:r>
              <a:t>LBEB2: No duplication: No message is log-delivered more than once.</a:t>
            </a:r>
          </a:p>
          <a:p>
            <a:pPr/>
            <a:r>
              <a:t>LBEB3: No creation: If a process log-delivers a message m with sender s, then m was previously broadcast by process s.</a:t>
            </a:r>
          </a:p>
          <a:p>
            <a:pPr/>
          </a:p>
          <a:p>
            <a:pPr/>
            <a:r>
              <a:t>Performance: single communication step for a process to deliver a message, and exchanges at least N messages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LURB1: Validity: If a process that never crashes broadcasts a message m, then</a:t>
            </a:r>
          </a:p>
          <a:p>
            <a:pPr/>
            <a:r>
              <a:t>every correct process eventually log-delivers m.</a:t>
            </a:r>
          </a:p>
          <a:p>
            <a:pPr/>
            <a:r>
              <a:t>LURB2: No duplication: No message is log-delivered more than once.</a:t>
            </a:r>
          </a:p>
          <a:p>
            <a:pPr/>
            <a:r>
              <a:t>LURB3: No creation: If a process log-delivers a message m with sender s, then m was previously broadcast by process s.</a:t>
            </a:r>
          </a:p>
          <a:p>
            <a:pPr/>
            <a:r>
              <a:t>LURB4: Uniform agreement: If a message m is log-delivered by some process (whether correct or faulty), then m is eventually log-delivered by every correct process.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FRB1: Validity: If a correct process p broadcasts a message m, then p eventually delivers m.</a:t>
            </a:r>
          </a:p>
          <a:p>
            <a:pPr/>
            <a:r>
              <a:t>FRB2: No duplication: No message is delivered more than once.</a:t>
            </a:r>
          </a:p>
          <a:p>
            <a:pPr/>
            <a:r>
              <a:t>FRB3: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FRB4: Agreement: If a message m is delivered by some correct process, then m is eventually delivered by every correct process.</a:t>
            </a:r>
          </a:p>
          <a:p>
            <a:pPr/>
            <a:r>
              <a:t>FRB5: FIFO delivery: If some process broadcasts message m1before it broadcasts message m2, then no correct process delivers m2unless it has already delivered m1.</a:t>
            </a:r>
          </a:p>
          <a:p>
            <a:pPr/>
          </a:p>
          <a:p>
            <a:pPr/>
            <a:r>
              <a:t>Performance: does not add anything significant to reliable broadcast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fail-silent model</a:t>
            </a:r>
          </a:p>
          <a:p>
            <a:pPr/>
            <a:r>
              <a:t>Can implement uniform variant by using underlying uniform-reliable broadcast instead</a:t>
            </a:r>
          </a:p>
          <a:p>
            <a:pPr/>
            <a:r>
              <a:t>Properties:</a:t>
            </a:r>
          </a:p>
          <a:p>
            <a:pPr/>
            <a:r>
              <a:t>CRB1: Validity: If a correct process p broadcasts a message m, then p eventually delivers m.</a:t>
            </a:r>
          </a:p>
          <a:p>
            <a:pPr/>
            <a:r>
              <a:t>CRB2: No duplication: No message is delivered more than once.</a:t>
            </a:r>
          </a:p>
          <a:p>
            <a:pPr/>
            <a:r>
              <a:t>CRB3: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CRB4: Agreement: If a message m is delivered by some correct process, then m is eventually delivered by every correct process.</a:t>
            </a:r>
          </a:p>
          <a:p>
            <a:pPr/>
            <a:r>
              <a:t>CRB5: Causal delivery: For any message m1that potentially caused a message m2, i.e., m1 → m2, no process delivers m2 unless it has already delivered m1.</a:t>
            </a:r>
          </a:p>
          <a:p>
            <a:pPr/>
          </a:p>
          <a:p>
            <a:pPr/>
            <a:r>
              <a:t>Performance: no added messages, but message SIZE can grow quite large…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garbage collection to the previous algorithm</a:t>
            </a:r>
          </a:p>
          <a:p>
            <a:pPr/>
            <a:r>
              <a:t>The algorithm purges a message only if this message has been rb-delivered by all correct processes</a:t>
            </a:r>
          </a:p>
          <a:p>
            <a:pPr/>
          </a:p>
          <a:p>
            <a:pPr/>
            <a:r>
              <a:t>Performance: every acknowledgment message disseminated through reliable broadcast adds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garbage collection to the previous algorithm</a:t>
            </a:r>
          </a:p>
          <a:p>
            <a:pPr/>
            <a:r>
              <a:t>The algorithm purges a message only if this message has been rb-delivered by all correct processes</a:t>
            </a:r>
          </a:p>
          <a:p>
            <a:pPr/>
          </a:p>
          <a:p>
            <a:pPr/>
            <a:r>
              <a:t>Performance: every acknowledgment message disseminated through reliable broadcast adds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8" name="Shape 4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garbage collection to the previous algorithm</a:t>
            </a:r>
          </a:p>
          <a:p>
            <a:pPr/>
            <a:r>
              <a:t>The algorithm purges a message only if this message has been rb-delivered by all correct processes</a:t>
            </a:r>
          </a:p>
          <a:p>
            <a:pPr/>
          </a:p>
          <a:p>
            <a:pPr/>
            <a:r>
              <a:t>Performance: every acknowledgment message disseminated through reliable broadcast adds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Previous approach could get too expensive</a:t>
            </a:r>
          </a:p>
          <a:p>
            <a:pPr/>
            <a:r>
              <a:t>This approach sacrifices waiting to bring down load (replacing rb with uniform variant gives causal-order uniform broadcast)</a:t>
            </a:r>
          </a:p>
          <a:p>
            <a:pPr/>
            <a:r>
              <a:t>represents the past with a vector of sequence numbers called vector clock</a:t>
            </a:r>
          </a:p>
          <a:p>
            <a:pPr/>
            <a:r>
              <a:t>entry V [rank(q)] represents the number of messages that p has crb-delivered from process q</a:t>
            </a:r>
          </a:p>
          <a:p>
            <a:pPr/>
            <a:r>
              <a:t>v ≤w whenever it holds for every i = 1,...,N that v[i] ≤w[i]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BEB1: Validity: If a correct process broadcasts a message m, then every correct process eventually delivers m.</a:t>
            </a:r>
          </a:p>
          <a:p>
            <a:pPr/>
            <a:r>
              <a:t>	derived from the reliable delivery property of perfect links and the fact that the sender sends the message to every other process in the system</a:t>
            </a:r>
          </a:p>
          <a:p>
            <a:pPr/>
            <a:r>
              <a:t>BEB2: No duplication: No message is delivered more than once.</a:t>
            </a:r>
          </a:p>
          <a:p>
            <a:pPr/>
            <a:r>
              <a:t>BEB3: No creation: If a process delivers a message m with sender s, then m was previously broadcast by process s.</a:t>
            </a:r>
          </a:p>
          <a:p>
            <a:pPr/>
          </a:p>
          <a:p>
            <a:pPr/>
            <a:r>
              <a:t>Performance: the algorithm requires a single communication step and exchanges O(N) messages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7" name="Shape 5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Third one not necessary but does simplify things.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2" name="Shape 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processes can only fail by crashing in this model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PB1: Probabilistic validity: There is a positive value ε such that when a correct pro- cess broadcasts a message m, the probability that every correct process eventually deliversmisatleast1−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Every round involves one communication step. The algorithm may send O(N) messages in every round and O(N</a:t>
            </a:r>
            <a:r>
              <a:rPr baseline="31999"/>
              <a:t>R</a:t>
            </a:r>
            <a:r>
              <a:t>) messages in total, after running for R rounds  (number of messages usually dominated by the last round)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7" name="Shape 5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PB1: Probabilistic validity: There is a positive value ε such that when a correct pro- cess broadcasts a message m, the probability that every correct process eventually deliversmisatleast1−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Every round involves one communication step. The algorithm may send O(N) messages in every round and O(N</a:t>
            </a:r>
            <a:r>
              <a:rPr baseline="31999"/>
              <a:t>R</a:t>
            </a:r>
            <a:r>
              <a:t>) messages in total, after running for R rounds  (number of messages usually dominated by the last round)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1" name="Shape 5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PB1: Probabilistic validity: There is a positive value ε such that when a correct pro- cess broadcasts a message m, the probability that every correct process eventually delivers m is at least 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(note, retransmitted messages are probably much smaller than data messages making this more resource effective than the eager algorithm)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PB1: Probabilistic validity: There is a positive value ε such that when a correct pro- cess broadcasts a message m, the probability that every correct process eventually delivers m is at least 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(note, retransmitted messages are probably much smaller than data messages making this more resource effective than the eager algorithm)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PB1: Probabilistic validity: There is a positive value ε such that when a correct pro- cess broadcasts a message m, the probability that every correct process eventually delivers m is at least 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(note, retransmitted messages are probably much smaller than data messages making this more resource effective than the eager algorithm)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PB1: Probabilistic validity: There is a positive value ε such that when a correct pro- cess broadcasts a message m, the probability that every correct process eventually delivers m is at least 1− ε.</a:t>
            </a:r>
          </a:p>
          <a:p>
            <a:pPr/>
            <a:r>
              <a:t>PB2: No duplication: No message is delivered more than once.</a:t>
            </a:r>
          </a:p>
          <a:p>
            <a:pPr/>
            <a:r>
              <a:t>PB3: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</a:p>
          <a:p>
            <a:pPr/>
            <a:r>
              <a:t>Performance: (note, retransmitted messages are probably much smaller than data messages making this more resource effective than the eager algorithm)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methods to fix this which include sending information in a message that shows what each process has delivered in the past…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hape 6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Satisfies Validity, Agreement and Uniform Integrity</a:t>
            </a:r>
          </a:p>
          <a:p>
            <a:pPr/>
            <a:r>
              <a:t>With TCP (FIFO links) this is actually a Causal Order Broadcast!</a:t>
            </a:r>
          </a:p>
          <a:p>
            <a:pPr/>
            <a:r>
              <a:t>If only omission failures can occur, then this also satisfies Real-time Δ-Timeliness with Δ = (f+d)*δ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ones liveness? validity and agreement</a:t>
            </a:r>
          </a:p>
          <a:p>
            <a:pPr/>
            <a:r>
              <a:t>Which ones safety? the rest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underlying Broadcast primitive has Local-time-delta-timeliness, then this achieves total order.</a:t>
            </a:r>
          </a:p>
          <a:p>
            <a:pPr/>
            <a:r>
              <a:t>Preserves: Validity, Agreement, Integrity, FIFO and Causal Order (Causal by FIFO + Local Order)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Shape 6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reliable to fifo</a:t>
            </a:r>
          </a:p>
          <a:p>
            <a:pPr/>
            <a:r>
              <a:t>Preserves validity, uniform fifo, agreement, uniform integrity, total order, uniform agreement, delta-timeliness (real and local)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0" name="Shape 6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fifo to causal non-blocking</a:t>
            </a:r>
          </a:p>
          <a:p>
            <a:pPr/>
            <a:r>
              <a:t>Preserves most properties</a:t>
            </a:r>
          </a:p>
          <a:p>
            <a:pPr/>
            <a:r>
              <a:t>Does NOT preserve delta-timeliness unless underlying FIFO broadcast satisfies uniform agreement</a:t>
            </a:r>
          </a:p>
          <a:p>
            <a:pPr/>
            <a:r>
              <a:t>Also does NOT preserve uniform total order, only the non-uniform variant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fifo to causal blocking</a:t>
            </a:r>
          </a:p>
          <a:p>
            <a:pPr/>
            <a:r>
              <a:t>this one DOES preserve uniform total order, uniform agreement and real-time-delta-timeliness as well as local-time-delta-timeliness (under certain assumptions explained in paper)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underlying FIFO broadcast satisfies uniform total order, then all processes get all the messages in the same order so if a message comes in out of order, the only possibility is that the process is NOT correct</a:t>
            </a:r>
          </a:p>
          <a:p>
            <a:pPr/>
          </a:p>
          <a:p>
            <a:pPr/>
            <a:r>
              <a:t>Preserves uniform agreement and both versions of delta-timeliness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5" name="Shape 6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first optimization to reduce the size of messages and basically only broadcasts everything delivered since the last send operation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0" name="Shape 6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optimization tries to reduce the size of the matrix that is stored on each machine.  If the algorithm ran for a very long time, these buffers would grow unbounded…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hape 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that the number of faulty processes satisfies f &lt; N/3</a:t>
            </a:r>
          </a:p>
          <a:p>
            <a:pPr/>
            <a:r>
              <a:t>Which are safety and which are liveness? validity is liveness, rest are safety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9" name="Shape 6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N &gt; 3f</a:t>
            </a:r>
          </a:p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requires two communication steps, each using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N &gt; 3f</a:t>
            </a:r>
          </a:p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requires two communication steps, each using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Fail-stop model</a:t>
            </a:r>
          </a:p>
          <a:p>
            <a:pPr/>
            <a:r>
              <a:t>RB1: Validity: If a correct process p broadcasts a message m, then p eventually delivers m.</a:t>
            </a:r>
          </a:p>
          <a:p>
            <a:pPr/>
            <a:r>
              <a:t>	from validity of beb</a:t>
            </a:r>
          </a:p>
          <a:p>
            <a:pPr/>
            <a:r>
              <a:t>RB2: No duplication: No message is delivered more than once.</a:t>
            </a:r>
          </a:p>
          <a:p>
            <a:pPr/>
            <a:r>
              <a:t>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	from no creation of beb</a:t>
            </a:r>
          </a:p>
          <a:p>
            <a:pPr/>
            <a:r>
              <a:t>RB4: Agreement: If a message m is delivered by some correct process, then m is eventually delivered by every correct process.</a:t>
            </a:r>
          </a:p>
          <a:p>
            <a:pPr/>
            <a:r>
              <a:t>	from validity of beb</a:t>
            </a:r>
          </a:p>
          <a:p>
            <a:pPr/>
          </a:p>
          <a:p>
            <a:pPr/>
            <a:r>
              <a:t>Performance: If sender does not fail, single communication step and O(N) messages</a:t>
            </a:r>
          </a:p>
          <a:p>
            <a:pPr/>
            <a:r>
              <a:t>In worst case:  O(N) steps and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N &gt; 3f</a:t>
            </a:r>
          </a:p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requires two communication steps, each using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Shape 6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requires N &gt; 3f</a:t>
            </a:r>
          </a:p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requires two communication steps, each using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6" name="Shape 6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 echoes a message m’ != m to r while echoing m to q and s</a:t>
            </a:r>
          </a:p>
          <a:p>
            <a:pPr/>
            <a:r>
              <a:t>r will NOT deliver m’ because it does not get enough echoes for m’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1" name="Shape 7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3 communication steps, each sending O(N) messages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1" name="Shape 7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3 communication steps, each sending O(N) messages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3 communication steps, each sending O(N) messages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BCB1: Validity: If a correct process p broadcasts a message m, then every correct process eventually delivers m.</a:t>
            </a:r>
          </a:p>
          <a:p>
            <a:pPr/>
            <a:r>
              <a:t>BCB2: No duplication: Every correct process delivers at most one message. BCB3: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BCB4: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</a:p>
          <a:p>
            <a:pPr/>
            <a:r>
              <a:t>Performance: 3 communication steps, each sending O(N) messages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Consistency + Totality = Agreement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6" name="Shape 7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BRB1: Validity: If a correct process p broadcasts a message m, then every correct process eventually delivers m.</a:t>
            </a:r>
          </a:p>
          <a:p>
            <a:pPr/>
            <a:r>
              <a:t>BRB2: No duplication: Every correct process delivers at most one message. BRB3: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BRB4: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  <a:r>
              <a:t>BRB5: Totality: If some message is delivered by any correct process, every correct process eventually delivers a message.</a:t>
            </a:r>
          </a:p>
          <a:p>
            <a:pPr/>
          </a:p>
          <a:p>
            <a:pPr/>
            <a:r>
              <a:t>Performance: 3 total communication steps, first is O(N) from sender to all other processes, the remaining 2 communication steps are all-to-all,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BRB1: Validity: If a correct process p broadcasts a message m, then every correct process eventually delivers m.</a:t>
            </a:r>
          </a:p>
          <a:p>
            <a:pPr/>
            <a:r>
              <a:t>BRB2: No duplication: Every correct process delivers at most one message. BRB3: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BRB4: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  <a:r>
              <a:t>BRB5: Totality: If some message is delivered by any correct process, every correct process eventually delivers a message.</a:t>
            </a:r>
          </a:p>
          <a:p>
            <a:pPr/>
          </a:p>
          <a:p>
            <a:pPr/>
            <a:r>
              <a:t>Performance: 3 total communication steps, first is O(N) from sender to all other processes, the remaining 2 communication steps are all-to-all,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Below, arguments same as in lazy-reliable broadcast</a:t>
            </a:r>
          </a:p>
          <a:p>
            <a:pPr/>
            <a:r>
              <a:t>RB1: Validity: If a correct process p broadcasts a message m, then p eventually delivers m.</a:t>
            </a:r>
          </a:p>
          <a:p>
            <a:pPr/>
            <a:r>
              <a:t>RB2: No duplication: No message is delivered more than once.</a:t>
            </a:r>
          </a:p>
          <a:p>
            <a:pPr/>
            <a:r>
              <a:t>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RB4: Agreement: If a message m is delivered by some correct process, then m is eventually delivered by every correct process.</a:t>
            </a:r>
          </a:p>
          <a:p>
            <a:pPr/>
            <a:r>
              <a:t>	from the validity property of beb</a:t>
            </a:r>
          </a:p>
          <a:p>
            <a:pPr/>
          </a:p>
          <a:p>
            <a:pPr/>
            <a:r>
              <a:t>Performance: Best case: single communication step and O(N2) messages</a:t>
            </a:r>
          </a:p>
          <a:p>
            <a:pPr/>
            <a:r>
              <a:t>Worst case: O(N) steps and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BRB1: Validity: If a correct process p broadcasts a message m, then every correct process eventually delivers m.</a:t>
            </a:r>
          </a:p>
          <a:p>
            <a:pPr/>
            <a:r>
              <a:t>BRB2: No duplication: Every correct process delivers at most one message. BRB3: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BRB4: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  <a:r>
              <a:t>BRB5: Totality: If some message is delivered by any correct process, every correct process eventually delivers a message.</a:t>
            </a:r>
          </a:p>
          <a:p>
            <a:pPr/>
          </a:p>
          <a:p>
            <a:pPr/>
            <a:r>
              <a:t>Performance: 3 total communication steps, first is O(N) from sender to all other processes, the remaining 2 communication steps are all-to-all,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4" name="Shape 7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BRB1: Validity: If a correct process p broadcasts a message m, then every correct process eventually delivers m.</a:t>
            </a:r>
          </a:p>
          <a:p>
            <a:pPr/>
            <a:r>
              <a:t>BRB2: No duplication: Every correct process delivers at most one message. BRB3: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BRB4: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  <a:r>
              <a:t>BRB5: Totality: If some message is delivered by any correct process, every correct process eventually delivers a message.</a:t>
            </a:r>
          </a:p>
          <a:p>
            <a:pPr/>
          </a:p>
          <a:p>
            <a:pPr/>
            <a:r>
              <a:t>Performance: 3 total communication steps, first is O(N) from sender to all other processes, the remaining 2 communication steps are all-to-all,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3" name="Shape 7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BRB1: Validity: If a correct process p broadcasts a message m, then every correct process eventually delivers m.</a:t>
            </a:r>
          </a:p>
          <a:p>
            <a:pPr/>
            <a:r>
              <a:t>BRB2: No duplication: Every correct process delivers at most one message. BRB3: Integrity: If some correct process delivers a message m with sender p and</a:t>
            </a:r>
          </a:p>
          <a:p>
            <a:pPr/>
            <a:r>
              <a:t>process p is correct, then m was previously broadcast by p.</a:t>
            </a:r>
          </a:p>
          <a:p>
            <a:pPr/>
            <a:r>
              <a:t>BRB4: Consistency: If some correct process delivers a message m and another</a:t>
            </a:r>
          </a:p>
          <a:p>
            <a:pPr/>
            <a:r>
              <a:t>correct process delivers a message m′, then m = m′.</a:t>
            </a:r>
          </a:p>
          <a:p>
            <a:pPr/>
            <a:r>
              <a:t>BRB5: Totality: If some message is delivered by any correct process, every correct process eventually delivers a message.</a:t>
            </a:r>
          </a:p>
          <a:p>
            <a:pPr/>
          </a:p>
          <a:p>
            <a:pPr/>
            <a:r>
              <a:t>Performance: 3 total communication steps, first is O(N) from sender to all other processes, the remaining 2 communication steps are all-to-all, O(N</a:t>
            </a:r>
            <a:r>
              <a:rPr baseline="31999"/>
              <a:t>2</a:t>
            </a:r>
            <a:r>
              <a:t>) messages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9" name="Shape 8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instance bcb.1.n[1], bcb.2.n[2], bcb.3.n[3], … bcb.N.n[N]</a:t>
            </a:r>
          </a:p>
          <a:p>
            <a:pPr/>
            <a:r>
              <a:t>Properties:</a:t>
            </a:r>
          </a:p>
          <a:p>
            <a:pPr/>
            <a:r>
              <a:t>BCCH1: Validity: If a correct process p broadcasts a message m, then every correct process eventually delivers m.</a:t>
            </a:r>
          </a:p>
          <a:p>
            <a:pPr/>
            <a:r>
              <a:t>BCCH2: No duplication: For every process p and label l, every correct process delivers at most one message with label l and sender p.</a:t>
            </a:r>
          </a:p>
          <a:p>
            <a:pPr/>
            <a:r>
              <a:t>BCCH3: Integrity: If some correct process delivers a message m with sender p and process p is correct, then m was previously broadcast by p.</a:t>
            </a:r>
          </a:p>
          <a:p>
            <a:pPr/>
            <a:r>
              <a:t>BCCH4: Consistency: If some correct process delivers a message m with label l and sender s, and another correct process delivers a message m′ with label l and sender s, then m = m′.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9" name="Shape 8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group(m) is the set of all processes, this is Reliable Broadcast</a:t>
            </a:r>
          </a:p>
          <a:p>
            <a:pPr/>
            <a:r>
              <a:t>The specification does NOT require that a sender of message m be a member of the group(m)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6" name="Shape 8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a process belong to different groups, and a sender send to those different groups, Global FIFO keeps all the messages across groups in order, but Local FIFO does not care about such a case.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3" name="Shape 8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same thing as FIFO for global vs. local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1" name="Shape 8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 &lt; m’ iff any correct process delivers m and m’, in that order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need to have memorized 6 different algorithms for the problems given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URB1: Validity: If a correct process p broadcasts a message m, then p eventually delivers m.</a:t>
            </a:r>
          </a:p>
          <a:p>
            <a:pPr/>
            <a:r>
              <a:t>	follows from the completeness property of the failure detector and from the validity property of the underlying beb</a:t>
            </a:r>
          </a:p>
          <a:p>
            <a:pPr/>
            <a:r>
              <a:t>URB2: No duplication: No message is delivered more than once.</a:t>
            </a:r>
          </a:p>
          <a:p>
            <a:pPr/>
            <a:r>
              <a:t>	delivered variable</a:t>
            </a:r>
          </a:p>
          <a:p>
            <a:pPr/>
            <a:r>
              <a:t>URB3: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	from no-creation of beb</a:t>
            </a:r>
          </a:p>
          <a:p>
            <a:pPr/>
            <a:r>
              <a:t>URB4: Uniform agreement: If a message m is delivered by some process (whether correct or faulty), then m is eventually delivered by every correct process.</a:t>
            </a:r>
          </a:p>
          <a:p>
            <a:pPr/>
          </a:p>
          <a:p>
            <a:pPr/>
            <a:r>
              <a:t>Performance: Best case: two communication steps first step it sends N messages and in the second step N (N − 1) messages, for a total of N 2 messages</a:t>
            </a:r>
          </a:p>
          <a:p>
            <a:pPr/>
            <a:r>
              <a:t>Worst case: processes crash in sequence, N + 1 steps are required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URB1: Validity: If a correct process p broadcasts a message m, then p eventually delivers m.</a:t>
            </a:r>
          </a:p>
          <a:p>
            <a:pPr/>
            <a:r>
              <a:t>URB2: No duplication: No message is delivered more than once.</a:t>
            </a:r>
          </a:p>
          <a:p>
            <a:pPr/>
            <a:r>
              <a:t>URB3: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URB4: Uniform agreement: If a message m is delivered by some process (whether correct or faulty), then m is eventually delivered by every correct process.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URB1: Validity: If a correct process p broadcasts a message m, then p eventually delivers m.</a:t>
            </a:r>
          </a:p>
          <a:p>
            <a:pPr/>
            <a:r>
              <a:t>URB2: No duplication: No message is delivered more than once.</a:t>
            </a:r>
          </a:p>
          <a:p>
            <a:pPr/>
            <a:r>
              <a:t>URB3: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URB4: Uniform agreement: If a message m is delivered by some process (whether correct or faulty), then m is eventually delivered by every correct process.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Properties:</a:t>
            </a:r>
          </a:p>
          <a:p>
            <a:pPr/>
            <a:r>
              <a:t>URB1: Validity: If a correct process p broadcasts a message m, then p eventually delivers m.</a:t>
            </a:r>
          </a:p>
          <a:p>
            <a:pPr/>
            <a:r>
              <a:t>URB2: No duplication: No message is delivered more than once.</a:t>
            </a:r>
          </a:p>
          <a:p>
            <a:pPr/>
            <a:r>
              <a:t>URB3: No creation: If a process delivers a message m with sender s, then m was</a:t>
            </a:r>
          </a:p>
          <a:p>
            <a:pPr/>
            <a:r>
              <a:t>previously broadcast by process s.</a:t>
            </a:r>
          </a:p>
          <a:p>
            <a:pPr/>
            <a:r>
              <a:t>URB4: Uniform agreement: If a message m is delivered by some process (whether correct or faulty), then m is eventually delivered by every correct process.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8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9" name="Body Level One…"/>
          <p:cNvSpPr txBox="1"/>
          <p:nvPr>
            <p:ph type="body" idx="1"/>
          </p:nvPr>
        </p:nvSpPr>
        <p:spPr>
          <a:xfrm>
            <a:off x="406400" y="1981200"/>
            <a:ext cx="12192000" cy="6108700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7496" y="9300526"/>
            <a:ext cx="406898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Image"/>
          <p:cNvSpPr/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Image"/>
          <p:cNvSpPr/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30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1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2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pic>
        <p:nvPicPr>
          <p:cNvPr id="13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42" name="Image"/>
          <p:cNvSpPr/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pic>
        <p:nvPicPr>
          <p:cNvPr id="144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V="1">
            <a:off x="406400" y="2184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406400" y="762000"/>
            <a:ext cx="121920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idx="1"/>
          </p:nvPr>
        </p:nvSpPr>
        <p:spPr>
          <a:xfrm>
            <a:off x="406400" y="1968500"/>
            <a:ext cx="12192000" cy="7051279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30196" y="9298007"/>
            <a:ext cx="406898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/>
          <p:cNvSpPr/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pic>
        <p:nvPicPr>
          <p:cNvPr id="49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" name="Image"/>
          <p:cNvSpPr/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06400" y="1993900"/>
            <a:ext cx="12192000" cy="6974136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36514" y="9285307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"/>
          <p:cNvSpPr/>
          <p:nvPr/>
        </p:nvSpPr>
        <p:spPr>
          <a:xfrm flipV="1">
            <a:off x="406400" y="2184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406400" y="685800"/>
            <a:ext cx="12192000" cy="1002863"/>
          </a:xfrm>
          <a:prstGeom prst="rect">
            <a:avLst/>
          </a:prstGeom>
        </p:spPr>
        <p:txBody>
          <a:bodyPr/>
          <a:lstStyle>
            <a:lvl1pPr>
              <a:defRPr sz="75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406400" y="1968500"/>
            <a:ext cx="12192000" cy="705127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4000">
                <a:solidFill>
                  <a:srgbClr val="000000"/>
                </a:solidFill>
              </a:defRPr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>
                <a:solidFill>
                  <a:srgbClr val="000000"/>
                </a:solidFill>
              </a:defRPr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3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130196" y="9322122"/>
            <a:ext cx="406898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Line"/>
          <p:cNvSpPr/>
          <p:nvPr/>
        </p:nvSpPr>
        <p:spPr>
          <a:xfrm flipV="1">
            <a:off x="406400" y="2692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6" name="Image"/>
          <p:cNvSpPr/>
          <p:nvPr>
            <p:ph type="pic" idx="13"/>
          </p:nvPr>
        </p:nvSpPr>
        <p:spPr>
          <a:xfrm>
            <a:off x="6459986" y="474856"/>
            <a:ext cx="7924866" cy="87459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406400" y="2019300"/>
            <a:ext cx="6299200" cy="6648649"/>
          </a:xfrm>
          <a:prstGeom prst="rect">
            <a:avLst/>
          </a:prstGeom>
        </p:spPr>
        <p:txBody>
          <a:bodyPr/>
          <a:lstStyle>
            <a:lvl1pPr marL="444499" indent="-444499">
              <a:spcBef>
                <a:spcPts val="1500"/>
              </a:spcBef>
              <a:buClr>
                <a:schemeClr val="accent1"/>
              </a:buClr>
              <a:buChar char="▸"/>
              <a:defRPr sz="3500"/>
            </a:lvl1pPr>
            <a:lvl2pPr>
              <a:spcBef>
                <a:spcPts val="1500"/>
              </a:spcBef>
              <a:buClr>
                <a:schemeClr val="accent1"/>
              </a:buClr>
              <a:buChar char="▸"/>
              <a:defRPr sz="3000"/>
            </a:lvl2pPr>
            <a:lvl3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3pPr>
            <a:lvl4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4pPr>
            <a:lvl5pPr>
              <a:spcBef>
                <a:spcPts val="1500"/>
              </a:spcBef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/>
        </p:nvSpPr>
        <p:spPr>
          <a:xfrm>
            <a:off x="406400" y="685800"/>
            <a:ext cx="62992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39093" y="9284022"/>
            <a:ext cx="406897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2438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" name="Screen Shot 2019-08-07 at 2.56.42 PM.png" descr="Screen Shot 2019-08-07 at 2.5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3279" y="9223415"/>
            <a:ext cx="2693422" cy="47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/>
        </p:nvSpPr>
        <p:spPr>
          <a:xfrm>
            <a:off x="406400" y="685800"/>
            <a:ext cx="12192000" cy="100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9148">
              <a:lnSpc>
                <a:spcPct val="80000"/>
              </a:lnSpc>
              <a:spcBef>
                <a:spcPts val="2600"/>
              </a:spcBef>
              <a:defRPr cap="all" sz="705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37804" y="9285307"/>
            <a:ext cx="406897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406400" y="7874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6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9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hapter 3 - (Reliable) Broadca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Chapter 3 - (Reliable) Broadcast</a:t>
            </a:r>
          </a:p>
        </p:txBody>
      </p:sp>
      <p:sp>
        <p:nvSpPr>
          <p:cNvPr id="188" name="Introduction to Principles of Distributed System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Principles of Distributed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est-effort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best-effort broadcast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1-Best-Effort Broacast Interface.png" descr="1-Best-Effort Broa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95" y="1739900"/>
            <a:ext cx="12004010" cy="7255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38-Byzantine Broadcast Algorithm 2.png" descr="38-Byzantin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76" y="196850"/>
            <a:ext cx="7835901" cy="918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38-C Third Function.png" descr="38-C Third Func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442" y="3547735"/>
            <a:ext cx="11850639" cy="173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38-C-A Fourth Function.png" descr="38-C-A Fourth 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7753" y="5357290"/>
            <a:ext cx="8327073" cy="1276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38-A-A-Sender Comment.png" descr="38-A-A-Sender Commen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76791" y="5303526"/>
            <a:ext cx="2210057" cy="557679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Line"/>
          <p:cNvSpPr/>
          <p:nvPr/>
        </p:nvSpPr>
        <p:spPr>
          <a:xfrm flipV="1">
            <a:off x="337723" y="3622658"/>
            <a:ext cx="384338" cy="54600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19" name="Line"/>
          <p:cNvSpPr/>
          <p:nvPr/>
        </p:nvSpPr>
        <p:spPr>
          <a:xfrm>
            <a:off x="414491" y="6290545"/>
            <a:ext cx="230802" cy="23080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0" name="Rectangle"/>
          <p:cNvSpPr/>
          <p:nvPr/>
        </p:nvSpPr>
        <p:spPr>
          <a:xfrm>
            <a:off x="733051" y="3593775"/>
            <a:ext cx="11850640" cy="304674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5" name="38-Byzantine Broadcast Algorithm 2.png" descr="38-Byzantin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76" y="196850"/>
            <a:ext cx="7835901" cy="918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38-D Last Two.png" descr="38-D La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726" y="4012464"/>
            <a:ext cx="11443541" cy="470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Line"/>
          <p:cNvSpPr/>
          <p:nvPr/>
        </p:nvSpPr>
        <p:spPr>
          <a:xfrm flipV="1">
            <a:off x="454928" y="4064000"/>
            <a:ext cx="752373" cy="228204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8" name="Line"/>
          <p:cNvSpPr/>
          <p:nvPr/>
        </p:nvSpPr>
        <p:spPr>
          <a:xfrm flipV="1">
            <a:off x="524053" y="8819576"/>
            <a:ext cx="614123" cy="2500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29" name="Rectangle"/>
          <p:cNvSpPr/>
          <p:nvPr/>
        </p:nvSpPr>
        <p:spPr>
          <a:xfrm>
            <a:off x="1181684" y="3967159"/>
            <a:ext cx="11587182" cy="473891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734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39-Byzantine Example.png" descr="39-Byzantine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461" y="2419350"/>
            <a:ext cx="12197878" cy="568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byzantine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reliable broadcast</a:t>
            </a:r>
          </a:p>
        </p:txBody>
      </p:sp>
      <p:sp>
        <p:nvSpPr>
          <p:cNvPr id="738" name="Previous algorithms do not ensure “agreement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Previous algorithms do not ensure “agreement” </a:t>
            </a:r>
          </a:p>
          <a:p>
            <a:pPr lvl="1"/>
            <a:r>
              <a:t>a correct process delivers a message if and only if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every other</a:t>
            </a:r>
            <a:r>
              <a:t> correct process delivers a message </a:t>
            </a:r>
          </a:p>
          <a:p>
            <a:pPr marL="444500" indent="-444500">
              <a:defRPr sz="3400"/>
            </a:pPr>
            <a:r>
              <a:t>Requires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</a:t>
            </a:r>
            <a:r>
              <a:t> &gt; 3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</a:p>
        </p:txBody>
      </p:sp>
      <p:sp>
        <p:nvSpPr>
          <p:cNvPr id="739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byzantine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reliable broadcast</a:t>
            </a:r>
          </a:p>
        </p:txBody>
      </p:sp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3" name="40-Byzantine Reliable Broadcast Interface.png" descr="40-Byzantine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543" y="1908072"/>
            <a:ext cx="12237714" cy="7095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byzantine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reliable broadcast</a:t>
            </a:r>
          </a:p>
        </p:txBody>
      </p:sp>
      <p:sp>
        <p:nvSpPr>
          <p:cNvPr id="74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40-Byzantine Reliable Broadcast Interface.png" descr="40-Byzantine Reliable Broadcast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543" y="1908072"/>
            <a:ext cx="12237714" cy="7095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40-A-First Four Properties.png" descr="40-A-First Four Properti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7257" y="3706182"/>
            <a:ext cx="11130285" cy="3912065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Rectangle"/>
          <p:cNvSpPr/>
          <p:nvPr/>
        </p:nvSpPr>
        <p:spPr>
          <a:xfrm>
            <a:off x="899211" y="3743319"/>
            <a:ext cx="11206378" cy="39120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41-Byzantine Reliable Broadcast Algorithm.png" descr="41-Byzantine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23" y="139700"/>
            <a:ext cx="6540501" cy="952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9" name="41-Byzantine Reliable Broadcast Algorithm.png" descr="41-Byzantine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23" y="139700"/>
            <a:ext cx="6540501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41-A-First Two.png" descr="41-A-Fir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1088" y="1378144"/>
            <a:ext cx="8196248" cy="5330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41-A-A Sender Comment.png" descr="41-A-A Sender Comme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3400" y="4949722"/>
            <a:ext cx="2845784" cy="623042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Line"/>
          <p:cNvSpPr/>
          <p:nvPr/>
        </p:nvSpPr>
        <p:spPr>
          <a:xfrm flipV="1">
            <a:off x="436884" y="1432849"/>
            <a:ext cx="829417" cy="13608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3" name="Line"/>
          <p:cNvSpPr/>
          <p:nvPr/>
        </p:nvSpPr>
        <p:spPr>
          <a:xfrm>
            <a:off x="388074" y="3556892"/>
            <a:ext cx="927037" cy="314797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64" name="Rectangle"/>
          <p:cNvSpPr/>
          <p:nvPr/>
        </p:nvSpPr>
        <p:spPr>
          <a:xfrm>
            <a:off x="1264764" y="1383845"/>
            <a:ext cx="10095311" cy="531878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9" name="41-Byzantine Reliable Broadcast Algorithm.png" descr="41-Byzantine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23" y="139700"/>
            <a:ext cx="6540501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41-B-Second Two.png" descr="41-B-Second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0600" y="3080593"/>
            <a:ext cx="11735206" cy="3258278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Line"/>
          <p:cNvSpPr/>
          <p:nvPr/>
        </p:nvSpPr>
        <p:spPr>
          <a:xfrm flipV="1">
            <a:off x="509033" y="3118142"/>
            <a:ext cx="461425" cy="46142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2" name="Line"/>
          <p:cNvSpPr/>
          <p:nvPr/>
        </p:nvSpPr>
        <p:spPr>
          <a:xfrm>
            <a:off x="487938" y="5445271"/>
            <a:ext cx="503615" cy="98685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73" name="Rectangle"/>
          <p:cNvSpPr/>
          <p:nvPr/>
        </p:nvSpPr>
        <p:spPr>
          <a:xfrm>
            <a:off x="982291" y="3109161"/>
            <a:ext cx="11751823" cy="32695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8" name="41-Byzantine Reliable Broadcast Algorithm.png" descr="41-Byzantine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23" y="139700"/>
            <a:ext cx="6540501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41-C-Third Two.png" descr="41-C-Third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391" y="2901831"/>
            <a:ext cx="12192001" cy="4554877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Line"/>
          <p:cNvSpPr/>
          <p:nvPr/>
        </p:nvSpPr>
        <p:spPr>
          <a:xfrm flipV="1">
            <a:off x="356335" y="2978139"/>
            <a:ext cx="544608" cy="255443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81" name="Line"/>
          <p:cNvSpPr/>
          <p:nvPr/>
        </p:nvSpPr>
        <p:spPr>
          <a:xfrm flipV="1">
            <a:off x="271567" y="7420196"/>
            <a:ext cx="71414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82" name="Rectangle"/>
          <p:cNvSpPr/>
          <p:nvPr/>
        </p:nvSpPr>
        <p:spPr>
          <a:xfrm>
            <a:off x="899211" y="2895902"/>
            <a:ext cx="11981748" cy="456673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est-effort broadcast (fail-silent algorith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spcBef>
                <a:spcPts val="2100"/>
              </a:spcBef>
              <a:defRPr sz="5849"/>
            </a:lvl1pPr>
          </a:lstStyle>
          <a:p>
            <a:pPr/>
            <a:r>
              <a:t>best-effort broadcast (fail-silent algorithm)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0" name="2-Best-Effort Broadcast Algorithm.png" descr="2-Best-Effor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122" y="2476500"/>
            <a:ext cx="12338556" cy="545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7" name="41-Byzantine Reliable Broadcast Algorithm.png" descr="41-Byzantine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23" y="139700"/>
            <a:ext cx="6540501" cy="952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41-D-Last Two.png" descr="41-D-La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568" y="3258188"/>
            <a:ext cx="11533098" cy="51753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Line"/>
          <p:cNvSpPr/>
          <p:nvPr/>
        </p:nvSpPr>
        <p:spPr>
          <a:xfrm flipV="1">
            <a:off x="294609" y="3262883"/>
            <a:ext cx="576867" cy="3979449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0" name="Line"/>
          <p:cNvSpPr/>
          <p:nvPr/>
        </p:nvSpPr>
        <p:spPr>
          <a:xfrm flipV="1">
            <a:off x="203026" y="8541582"/>
            <a:ext cx="760033" cy="85096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91" name="Rectangle"/>
          <p:cNvSpPr/>
          <p:nvPr/>
        </p:nvSpPr>
        <p:spPr>
          <a:xfrm>
            <a:off x="899211" y="3261455"/>
            <a:ext cx="11703235" cy="51232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79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7" name="42-Byzantine Reliable Broadcast Example.png" descr="42-Byzantine Reliable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480" y="2355850"/>
            <a:ext cx="12395840" cy="5972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byzantine broadcast chann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broadcast channels</a:t>
            </a:r>
          </a:p>
        </p:txBody>
      </p:sp>
      <p:sp>
        <p:nvSpPr>
          <p:cNvPr id="800" name="Algorithms for fail-arbitrary processes thus far have only allowed one sender, one mess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1400"/>
              </a:spcBef>
              <a:defRPr sz="3920"/>
            </a:pPr>
            <a:r>
              <a:t>Algorithms for fail-arbitrary processes thus far have only allowed one sender, one message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not exactly the most useful compared to Reliable Broadcast</a:t>
            </a:r>
          </a:p>
          <a:p>
            <a:pPr marL="435609" indent="-435609" defTabSz="572516">
              <a:spcBef>
                <a:spcPts val="1400"/>
              </a:spcBef>
              <a:defRPr sz="3920"/>
            </a:pPr>
            <a:r>
              <a:t>Byzantine Broadcast Channels are the Byzantine equivalent to Reliable Broadcast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allows for multiple senders and arbitrary number of messages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uses labels that must be unique for each message-sender pair</a:t>
            </a:r>
          </a:p>
        </p:txBody>
      </p:sp>
      <p:sp>
        <p:nvSpPr>
          <p:cNvPr id="801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00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4" name="43-Byzantine Consistent Channel Interface.png" descr="43-Byzantine Consistent Channel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293" y="154087"/>
            <a:ext cx="11916214" cy="9464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7" name="45-Byzantine Consistent Channel Algorithm.png" descr="45-Byzantine Consistent Channel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41" y="152605"/>
            <a:ext cx="12192002" cy="9406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byzantine reliable chan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reliable channel</a:t>
            </a:r>
          </a:p>
        </p:txBody>
      </p:sp>
      <p:sp>
        <p:nvSpPr>
          <p:cNvPr id="812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3" name="44-Byzantine Reliable Channel Interface.png" descr="44-Byzantine Reliable Channel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758" y="1771228"/>
            <a:ext cx="11943284" cy="73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44-A-Previous Properties.png" descr="44-A-Previous Properti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205" y="4340122"/>
            <a:ext cx="10718390" cy="3109043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Rectangle"/>
          <p:cNvSpPr/>
          <p:nvPr/>
        </p:nvSpPr>
        <p:spPr>
          <a:xfrm>
            <a:off x="1198300" y="4324144"/>
            <a:ext cx="10718390" cy="30836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byzantine reliable chan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reliable channel</a:t>
            </a:r>
          </a:p>
        </p:txBody>
      </p:sp>
      <p:sp>
        <p:nvSpPr>
          <p:cNvPr id="818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9" name="46-Byzantine Reliable Channel Algorithm.png" descr="46-Byzantine Reliable Channel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162" y="2143040"/>
            <a:ext cx="12340476" cy="4012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Multicast</a:t>
            </a:r>
          </a:p>
        </p:txBody>
      </p:sp>
      <p:sp>
        <p:nvSpPr>
          <p:cNvPr id="822" name="Broadcast assumes it is targeted to all nodes in the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Broadcast assumes it is targeted to all nodes in the system</a:t>
            </a:r>
          </a:p>
          <a:p>
            <a:pPr/>
            <a:r>
              <a:t>Multicast allows a process to join multiple (possibly overlapping) groups</a:t>
            </a:r>
          </a:p>
          <a:p>
            <a:pPr lvl="1"/>
            <a:r>
              <a:t>Messages are then addressed to a group</a:t>
            </a:r>
          </a:p>
          <a:p>
            <a:pPr lvl="1"/>
            <a:r>
              <a:t>If a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is in a group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g</a:t>
            </a:r>
            <a:r>
              <a:t> and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is sent to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g</a:t>
            </a:r>
            <a:r>
              <a:t>, then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should receive it.</a:t>
            </a:r>
          </a:p>
          <a:p>
            <a:pPr/>
            <a:r>
              <a:t>Group membership problem… not so concerned with</a:t>
            </a:r>
          </a:p>
        </p:txBody>
      </p:sp>
      <p:sp>
        <p:nvSpPr>
          <p:cNvPr id="823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liable 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Multicast</a:t>
            </a:r>
          </a:p>
        </p:txBody>
      </p:sp>
      <p:sp>
        <p:nvSpPr>
          <p:cNvPr id="82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599" y="2143040"/>
            <a:ext cx="12641602" cy="3060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FIFO 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FIFO Multicast</a:t>
            </a:r>
          </a:p>
        </p:txBody>
      </p:sp>
      <p:sp>
        <p:nvSpPr>
          <p:cNvPr id="832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59" y="2143040"/>
            <a:ext cx="12018282" cy="130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234" y="5732581"/>
            <a:ext cx="12126332" cy="130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est-effort broadcast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best-effort broadcast example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3-Best-Effort Broadcast Example.png" descr="3-Best-Effort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394" y="2597150"/>
            <a:ext cx="9954350" cy="5717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ausal 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Causal Multicast</a:t>
            </a:r>
          </a:p>
        </p:txBody>
      </p:sp>
      <p:sp>
        <p:nvSpPr>
          <p:cNvPr id="839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510" y="2143040"/>
            <a:ext cx="12473780" cy="129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793" y="4874226"/>
            <a:ext cx="12569214" cy="1262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Atomic 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Atomic Multicast</a:t>
            </a:r>
          </a:p>
        </p:txBody>
      </p:sp>
      <p:sp>
        <p:nvSpPr>
          <p:cNvPr id="846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319" y="2143040"/>
            <a:ext cx="12172162" cy="1173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723" y="5228088"/>
            <a:ext cx="12073354" cy="765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4889" y="7366920"/>
            <a:ext cx="7263473" cy="581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imed Multi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Timed Multicast</a:t>
            </a:r>
          </a:p>
        </p:txBody>
      </p:sp>
      <p:sp>
        <p:nvSpPr>
          <p:cNvPr id="854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621" y="2143040"/>
            <a:ext cx="12565558" cy="2700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And then there wa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And then there was…</a:t>
            </a:r>
          </a:p>
        </p:txBody>
      </p:sp>
      <p:sp>
        <p:nvSpPr>
          <p:cNvPr id="858" name="Aggregated multica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6714" indent="-386714" defTabSz="508254">
              <a:spcBef>
                <a:spcPts val="1300"/>
              </a:spcBef>
              <a:defRPr sz="3480"/>
            </a:pPr>
            <a:r>
              <a:t>Aggregated multicast</a:t>
            </a:r>
          </a:p>
          <a:p>
            <a:pPr marL="386714" indent="-386714" defTabSz="508254">
              <a:spcBef>
                <a:spcPts val="1300"/>
              </a:spcBef>
              <a:defRPr sz="3480"/>
            </a:pPr>
            <a:r>
              <a:t>Incentive opportunity:</a:t>
            </a:r>
          </a:p>
          <a:p>
            <a:pPr lvl="1" marL="773430" indent="-386715" defTabSz="508254">
              <a:spcBef>
                <a:spcPts val="1300"/>
              </a:spcBef>
              <a:defRPr sz="2958"/>
            </a:pPr>
            <a:r>
              <a:t>Gregory Aaron Wilkin, K. R. Jayaram, Patrick Eugster, Ankur Khetrapal:</a:t>
            </a:r>
            <a:br/>
            <a:r>
              <a:t>FAIDECS: Fair Decentralized Event Correlation. Middleware 2011</a:t>
            </a:r>
          </a:p>
          <a:p>
            <a:pPr lvl="1" marL="773430" indent="-386715" defTabSz="508254">
              <a:spcBef>
                <a:spcPts val="1300"/>
              </a:spcBef>
              <a:defRPr sz="2958"/>
            </a:pPr>
            <a:r>
              <a:t>Gregory Aaron Wilkin, Patrick Eugster:</a:t>
            </a:r>
            <a:br/>
            <a:r>
              <a:t>Multicasting in the presence of aggregated deliveries. J. Parallel Distrib. Comput. (2013)</a:t>
            </a:r>
          </a:p>
          <a:p>
            <a:pPr lvl="1" marL="773430" indent="-386715" defTabSz="508254">
              <a:spcBef>
                <a:spcPts val="1300"/>
              </a:spcBef>
              <a:defRPr sz="2958"/>
            </a:pPr>
            <a:r>
              <a:t>Gregory Aaron Wilkin, Patrick Eugster, K. R. Jayaram:</a:t>
            </a:r>
            <a:br/>
            <a:r>
              <a:t>Decentralized Fault-Tolerant Event Correlation. ACM Trans. Internet Techn. (2014)</a:t>
            </a:r>
          </a:p>
        </p:txBody>
      </p:sp>
      <p:sp>
        <p:nvSpPr>
          <p:cNvPr id="859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roblems for chapter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problems for chapter test</a:t>
            </a:r>
          </a:p>
        </p:txBody>
      </p:sp>
      <p:sp>
        <p:nvSpPr>
          <p:cNvPr id="862" name="Best-effort Broadcast — specification AND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924" indent="-288924" defTabSz="379729">
              <a:spcBef>
                <a:spcPts val="900"/>
              </a:spcBef>
              <a:defRPr sz="2600"/>
            </a:pPr>
            <a:r>
              <a:t>Best-effort Broadcast — specification AND algorithm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Reliable Broadcast — specification AND algorithms (includes Lazy Reliable Broadcast and Eager Reliable Broadcast)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Uniform Agreement?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Probabilistic Validity?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FIFO Reliable Broadcast — specification AND algorithm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are the three relations that determine if one message has caused another?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the Causal Delivery property?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the difference between Byzantine Consistent Broadcast and Byzantine Reliable Broadcast?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Exercises: 3.1?; 3.2; 3.3 (1-3); 3.4; 3.5; 3.6?; 3.7?; 3.8??; 3.10; 3.11; 3.14; 3.15;  </a:t>
            </a:r>
          </a:p>
        </p:txBody>
      </p:sp>
      <p:sp>
        <p:nvSpPr>
          <p:cNvPr id="863" name="Slide Number"/>
          <p:cNvSpPr txBox="1"/>
          <p:nvPr>
            <p:ph type="sldNum" sz="quarter" idx="2"/>
          </p:nvPr>
        </p:nvSpPr>
        <p:spPr>
          <a:xfrm>
            <a:off x="-16102" y="9322122"/>
            <a:ext cx="55319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broadcast</a:t>
            </a:r>
          </a:p>
        </p:txBody>
      </p:sp>
      <p:sp>
        <p:nvSpPr>
          <p:cNvPr id="239" name="In Best-effort broadcast, if sender fails then agreement on the delivery of the message is unlike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In Best-effort broadcast, if sender fails then agreement on the delivery of the message is unlikely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definite problem in many systems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Want a broadcast abstraction that assures agreement, even if sender can fail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(regular) reliable broadcast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Ensures that the correct processes agree on the set of messages they deliver, even when the senders of these messages crash during the transmission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broadcast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4-Reliable Broadcast Interface.png" descr="4-Reliable Broadcast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600" y="1582149"/>
            <a:ext cx="11531600" cy="797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5-Reliable Broadcast Algorithm.png" descr="5-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" y="171450"/>
            <a:ext cx="11480800" cy="953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broadcast</a:t>
            </a:r>
          </a:p>
        </p:txBody>
      </p:sp>
      <p:sp>
        <p:nvSpPr>
          <p:cNvPr id="254" name="Want implementation that doesn’t HAVE to rely on perfect Failure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Want implementation that doesn’t HAVE to rely on perfect Failure detector</a:t>
            </a:r>
          </a:p>
          <a:p>
            <a:pPr lvl="1"/>
            <a:r>
              <a:t>if the underlying failure detector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completeness</a:t>
            </a:r>
            <a:r>
              <a:t> property violated, could violate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agreement </a:t>
            </a:r>
            <a:r>
              <a:t>of broadcast</a:t>
            </a:r>
          </a:p>
          <a:p>
            <a:pPr/>
            <a:r>
              <a:t>What could we do?</a:t>
            </a:r>
          </a:p>
          <a:p>
            <a:pPr/>
            <a:r>
              <a:t>Could be pessimistic…</a:t>
            </a:r>
          </a:p>
          <a:p>
            <a:pPr lvl="1"/>
            <a:r>
              <a:t>just “eagerly” rebroadcast EVERY message received</a:t>
            </a:r>
          </a:p>
          <a:p>
            <a:pPr/>
            <a:r>
              <a:t>Thus assumes a fail-silent model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broadcast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6-Reliable Broadcast Algorithm 2.png" descr="6-Reliabl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302" y="1638300"/>
            <a:ext cx="12268196" cy="7241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7-Reliable Broadcast Example.png" descr="7-Reliable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229" y="2324100"/>
            <a:ext cx="12298342" cy="5970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uniform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uniform reliable broadcast</a:t>
            </a:r>
          </a:p>
        </p:txBody>
      </p:sp>
      <p:sp>
        <p:nvSpPr>
          <p:cNvPr id="268" name="Previous Reliable Broadcast just require the correct processes to deliver the same set of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4" indent="-333374" defTabSz="438150">
              <a:spcBef>
                <a:spcPts val="1100"/>
              </a:spcBef>
              <a:defRPr sz="3000"/>
            </a:pPr>
            <a:r>
              <a:t>Previous Reliable Broadcast just require the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correct</a:t>
            </a:r>
            <a:r>
              <a:t> processes to deliver the same set of messages 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doesn’t care what faulty processes deliver…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Scenario: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rb-broadcasts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receives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crashes before sending anymore messages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q</a:t>
            </a:r>
            <a:r>
              <a:t> rb-delivers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but crashes before able to relay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Causes inconsistent view among processes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Want to guarantee that the set of messages delivered by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faulty</a:t>
            </a:r>
            <a:r>
              <a:t> processes is always a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subset</a:t>
            </a:r>
            <a:r>
              <a:t> of the messages delivered by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correct</a:t>
            </a:r>
            <a:r>
              <a:t> processes 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6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oblems for chapter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problems for chapter test</a:t>
            </a:r>
          </a:p>
        </p:txBody>
      </p:sp>
      <p:sp>
        <p:nvSpPr>
          <p:cNvPr id="191" name="Best-effort Broadcast — specification AND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8924" indent="-288924" defTabSz="379729">
              <a:spcBef>
                <a:spcPts val="900"/>
              </a:spcBef>
              <a:defRPr sz="2600"/>
            </a:pPr>
            <a:r>
              <a:t>Best-effort Broadcast — specification AND algorithm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Reliable Broadcast — specification AND algorithms (includes Lazy Reliable Broadcast and Eager Reliable Broadcast)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Uniform Agreement?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Probabilistic Validity?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FIFO Reliable Broadcast — specification AND algorithm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are the three relations that determine if one message has caused another?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the Causal Delivery property?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What is the difference between Byzantine Consistent Broadcast and Byzantine Reliable Broadcast?</a:t>
            </a:r>
          </a:p>
          <a:p>
            <a:pPr marL="288924" indent="-288924" defTabSz="379729">
              <a:spcBef>
                <a:spcPts val="900"/>
              </a:spcBef>
              <a:defRPr sz="2600"/>
            </a:pPr>
            <a:r>
              <a:t>Exercises: 3.1?; 3.2; 3.3 (1-3); 3.4; 3.5; 3.6?; 3.7?; 3.8??; 3.10; 3.11; 3.14; 3.15;  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s “uniformity” importa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is “uniformity” important?</a:t>
            </a:r>
          </a:p>
        </p:txBody>
      </p:sp>
      <p:sp>
        <p:nvSpPr>
          <p:cNvPr id="272" name="Consider applications that interact with the outside worl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 applications that interact with the outside world</a:t>
            </a:r>
          </a:p>
          <a:p>
            <a:pPr lvl="1"/>
            <a:r>
              <a:t>printing on a screen</a:t>
            </a:r>
          </a:p>
          <a:p>
            <a:pPr lvl="1"/>
            <a:r>
              <a:t>money authorization at ATM</a:t>
            </a:r>
          </a:p>
          <a:p>
            <a:pPr lvl="1"/>
            <a:r>
              <a:t>triggering rocket launch</a:t>
            </a:r>
          </a:p>
          <a:p>
            <a:pPr/>
            <a:r>
              <a:t>If ANY of these processes fail, still don’t want an inconsistent view</a:t>
            </a:r>
          </a:p>
          <a:p>
            <a:pPr lvl="1"/>
            <a:r>
              <a:t>the fact that ANY process delivers a message is important, even if it crashes afterwards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uniform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uniform reliable broadcast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7" name="8-Uniform Reliable Broadcast Interface.png" descr="8-Uniform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63" y="1797050"/>
            <a:ext cx="12468074" cy="6802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uniform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uniform reliable broadcast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8-Uniform Reliable Broadcast Interface.png" descr="8-Uniform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63" y="1797050"/>
            <a:ext cx="12468074" cy="6802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8-A-Uniform Properties.png" descr="8-A-Uniform Properti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387" y="4280866"/>
            <a:ext cx="11829297" cy="281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817312" y="4241800"/>
            <a:ext cx="11903447" cy="289463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ot unifo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not uniform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9-Uniform Broadcast Example.png" descr="9-Uniform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9748" y="1804560"/>
            <a:ext cx="8865304" cy="7007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10-Uniform Reliable Broadcast Algorithm.png" descr="10-Uniform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060" y="177800"/>
            <a:ext cx="8922252" cy="930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10-Uniform Reliable Broadcast Algorithm.png" descr="10-Uniform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060" y="177800"/>
            <a:ext cx="8922252" cy="930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10-A-First two.png" descr="10-A-Fir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094" y="2276136"/>
            <a:ext cx="8922253" cy="481834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e"/>
          <p:cNvSpPr/>
          <p:nvPr/>
        </p:nvSpPr>
        <p:spPr>
          <a:xfrm flipV="1">
            <a:off x="556994" y="2383087"/>
            <a:ext cx="877719" cy="17174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533786" y="4914899"/>
            <a:ext cx="924136" cy="215764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1444447" y="2308560"/>
            <a:ext cx="9077020" cy="4753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4" name="10-Uniform Reliable Broadcast Algorithm.png" descr="10-Uniform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060" y="177800"/>
            <a:ext cx="8922252" cy="930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10-B-Third.png" descr="10-B-Thi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0687" y="3656407"/>
            <a:ext cx="10153979" cy="288323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Line"/>
          <p:cNvSpPr/>
          <p:nvPr/>
        </p:nvSpPr>
        <p:spPr>
          <a:xfrm flipV="1">
            <a:off x="490658" y="3694217"/>
            <a:ext cx="1120953" cy="14347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496460" y="6629464"/>
            <a:ext cx="1109349" cy="14318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Rectangle"/>
          <p:cNvSpPr/>
          <p:nvPr/>
        </p:nvSpPr>
        <p:spPr>
          <a:xfrm>
            <a:off x="1609483" y="3614665"/>
            <a:ext cx="10296387" cy="29667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10-Uniform Reliable Broadcast Algorithm.png" descr="10-Uniform Reliable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060" y="177800"/>
            <a:ext cx="8922252" cy="930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10-C Last Three.png" descr="10-C Last Thre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596" y="3741149"/>
            <a:ext cx="11386549" cy="402371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Line"/>
          <p:cNvSpPr/>
          <p:nvPr/>
        </p:nvSpPr>
        <p:spPr>
          <a:xfrm flipV="1">
            <a:off x="436248" y="3811289"/>
            <a:ext cx="544425" cy="292590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Line"/>
          <p:cNvSpPr/>
          <p:nvPr/>
        </p:nvSpPr>
        <p:spPr>
          <a:xfrm flipV="1">
            <a:off x="401178" y="7887086"/>
            <a:ext cx="614565" cy="135883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7" name="Rectangle"/>
          <p:cNvSpPr/>
          <p:nvPr/>
        </p:nvSpPr>
        <p:spPr>
          <a:xfrm>
            <a:off x="998851" y="3746693"/>
            <a:ext cx="11548039" cy="40126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11-Uniform Example.png" descr="11-Uniform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813" y="2368550"/>
            <a:ext cx="12401174" cy="585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uniformity without failure det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uniformity without failure detection</a:t>
            </a:r>
          </a:p>
        </p:txBody>
      </p:sp>
      <p:sp>
        <p:nvSpPr>
          <p:cNvPr id="326" name="Previous algorithm requires perfect failure det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4" indent="-404494" defTabSz="531622">
              <a:spcBef>
                <a:spcPts val="1300"/>
              </a:spcBef>
              <a:defRPr sz="3640"/>
            </a:pPr>
            <a:r>
              <a:t>Previous algorithm requires perfect failure detector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Uniform agreement would be violated if accuracy of FD is not satisfied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validity would be violated if completeness of FD is not satisfied 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A different approach: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assumes a correct majority of processes 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</a:t>
            </a:r>
            <a:r>
              <a:t> &gt; 2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if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f</a:t>
            </a:r>
            <a:r>
              <a:t> processes can crash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for fail-silent model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instead of waiting for ACK from all, wait for ACK from majority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2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UPER important paper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SUPER important paper!!</a:t>
            </a:r>
          </a:p>
        </p:txBody>
      </p:sp>
      <p:sp>
        <p:nvSpPr>
          <p:cNvPr id="197" name="(A Modular Approach to) Fault-tolerant Broadcasts and Related Problems. V. Hadzilacos and S. Toueg, Distributed Systems, 97-145, 1993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(A Modular Approach to) Fault-tolerant Broadcasts and Related Problems. V. Hadzilacos and S. Toueg, Distributed Systems, 97-145, 1993.</a:t>
            </a:r>
          </a:p>
          <a:p>
            <a:pPr/>
            <a:r>
              <a:t>We will look at some algorithms from this paper (but mostly from the book)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12-Uniform Reliable Broadcast Algorithm 2.png" descr="12-Uniform Reliabl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94" y="2105943"/>
            <a:ext cx="12272812" cy="508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tubborn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stubborn broadcast</a:t>
            </a:r>
          </a:p>
        </p:txBody>
      </p:sp>
      <p:sp>
        <p:nvSpPr>
          <p:cNvPr id="335" name="For the fail-recovery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fail-recovery model</a:t>
            </a:r>
          </a:p>
          <a:p>
            <a:pPr/>
            <a:r>
              <a:t>Reminiscent of the stubborn links</a:t>
            </a:r>
          </a:p>
          <a:p>
            <a:pPr/>
            <a:r>
              <a:t>No need to log anything in stable storage, just send everything forever</a:t>
            </a:r>
          </a:p>
          <a:p>
            <a:pPr lvl="1"/>
            <a:r>
              <a:t>if a process crashes and later recovers, it will eventually get these infinitely many messages</a:t>
            </a:r>
          </a:p>
          <a:p>
            <a:pPr lvl="1"/>
            <a:r>
              <a:t>not necessarily the most useful or efficient…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3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ubborn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stubborn broadcast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13-Stubborn Broadcast Interface.png" descr="13-Stubborn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739" y="1809750"/>
            <a:ext cx="12365322" cy="6771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tubborn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stubborn broadcast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4" name="14-Stubborn Broadcast Algorithm.png" descr="14-Stubborn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256" y="1930400"/>
            <a:ext cx="12238288" cy="6504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logged best-effort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logged best-effort broadcast</a:t>
            </a:r>
          </a:p>
        </p:txBody>
      </p:sp>
      <p:sp>
        <p:nvSpPr>
          <p:cNvPr id="349" name="Also for fail-recovery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for fail-recovery model</a:t>
            </a:r>
          </a:p>
          <a:p>
            <a:pPr/>
            <a:r>
              <a:t>More practically just logs delivered stuff in stable storage</a:t>
            </a:r>
          </a:p>
          <a:p>
            <a:pPr/>
            <a:r>
              <a:t>A deliver event notifies upper layer that a variable has been stored</a:t>
            </a:r>
          </a:p>
          <a:p>
            <a:pPr lvl="1"/>
            <a:r>
              <a:t>upper layer can decide when/how it wants to retrieve that variable data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4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ogged best-effort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logged best-effort broadcast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4" name="15-Logged Best-Effort Broadcast Interface.png" descr="15-Logged Best-Effort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268" y="1531413"/>
            <a:ext cx="12198264" cy="7941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16-Logged Best-Effort Broadcast Algorithm.png" descr="16-Logged Best-Effor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864" y="165357"/>
            <a:ext cx="12049126" cy="9329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logged uniform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logged uniform reliable broadcast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3" name="17-Logged Uniform Reliable Broadcast Interface.png" descr="17-Logged Uniform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371" y="1572092"/>
            <a:ext cx="12162058" cy="7875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ogged uniform 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logged uniform reliable broadcast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7" name="17-Logged Uniform Reliable Broadcast Interface.png" descr="17-Logged Uniform Reliable Broadcast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371" y="1572092"/>
            <a:ext cx="12162058" cy="7875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17-A-Three properties.png" descr="17-A-Three properti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106" y="4872513"/>
            <a:ext cx="11734773" cy="2796063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Rectangle"/>
          <p:cNvSpPr/>
          <p:nvPr/>
        </p:nvSpPr>
        <p:spPr>
          <a:xfrm>
            <a:off x="1048362" y="4875027"/>
            <a:ext cx="11820607" cy="289805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18-Logged Uniform Reliable Broadcast Algorithm.png" descr="18-Logged Uniform Reliable Broadcast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97" y="166517"/>
            <a:ext cx="8667130" cy="9546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Setting</a:t>
            </a:r>
          </a:p>
        </p:txBody>
      </p:sp>
      <p:sp>
        <p:nvSpPr>
          <p:cNvPr id="201" name="Distributed Systems use message-passing as the means of coordin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Distributed Systems use message-passing as the means of coordination</a:t>
            </a:r>
          </a:p>
          <a:p>
            <a:pPr/>
            <a:r>
              <a:t>All links are point-to-point links</a:t>
            </a:r>
          </a:p>
          <a:p>
            <a:pPr/>
            <a:r>
              <a:t>We want a communication abstraction that allows us to send a single message to all processes</a:t>
            </a:r>
          </a:p>
          <a:p>
            <a:pPr lvl="1"/>
            <a:r>
              <a:t>this abstraction should provide guarantees</a:t>
            </a:r>
          </a:p>
          <a:p>
            <a:pPr lvl="1"/>
            <a:r>
              <a:t>crashes affect outcomes and guarantees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18-Logged Uniform Reliable Broadcast Algorithm.png" descr="18-Logged Uniform Reliable Broadcast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97" y="166517"/>
            <a:ext cx="8667130" cy="954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18-A Init.png" descr="18-A In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4752" y="2058109"/>
            <a:ext cx="6859422" cy="326442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 flipV="1">
            <a:off x="452119" y="2266138"/>
            <a:ext cx="179391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0" name="Line"/>
          <p:cNvSpPr/>
          <p:nvPr/>
        </p:nvSpPr>
        <p:spPr>
          <a:xfrm>
            <a:off x="524490" y="3281561"/>
            <a:ext cx="1649171" cy="195652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1" name="Rectangle"/>
          <p:cNvSpPr/>
          <p:nvPr/>
        </p:nvSpPr>
        <p:spPr>
          <a:xfrm>
            <a:off x="2269625" y="2145848"/>
            <a:ext cx="7163833" cy="310943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18-Logged Uniform Reliable Broadcast Algorithm.png" descr="18-Logged Uniform Reliable Broadcast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97" y="166517"/>
            <a:ext cx="8667130" cy="954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18-B Next Two.png" descr="18-B Next Tw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036" y="2731821"/>
            <a:ext cx="8855431" cy="4933518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ine"/>
          <p:cNvSpPr/>
          <p:nvPr/>
        </p:nvSpPr>
        <p:spPr>
          <a:xfrm flipV="1">
            <a:off x="511416" y="2794451"/>
            <a:ext cx="1364897" cy="82614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7" name="Line"/>
          <p:cNvSpPr/>
          <p:nvPr/>
        </p:nvSpPr>
        <p:spPr>
          <a:xfrm>
            <a:off x="516122" y="6281343"/>
            <a:ext cx="1355485" cy="135548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8" name="Rectangle"/>
          <p:cNvSpPr/>
          <p:nvPr/>
        </p:nvSpPr>
        <p:spPr>
          <a:xfrm>
            <a:off x="1890043" y="2739976"/>
            <a:ext cx="8862539" cy="500805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18-Logged Uniform Reliable Broadcast Algorithm.png" descr="18-Logged Uniform Reliable Broadcast Algorith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97" y="166517"/>
            <a:ext cx="8667130" cy="9546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18-C Last One.png" descr="18-C Last 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7886" y="2692400"/>
            <a:ext cx="10155570" cy="5652938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Line"/>
          <p:cNvSpPr/>
          <p:nvPr/>
        </p:nvSpPr>
        <p:spPr>
          <a:xfrm flipV="1">
            <a:off x="459843" y="2757705"/>
            <a:ext cx="1116827" cy="379317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4" name="Line"/>
          <p:cNvSpPr/>
          <p:nvPr/>
        </p:nvSpPr>
        <p:spPr>
          <a:xfrm flipV="1">
            <a:off x="558671" y="8123809"/>
            <a:ext cx="919171" cy="123145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559972" y="2644823"/>
            <a:ext cx="10632737" cy="56529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ord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ordering</a:t>
            </a:r>
          </a:p>
        </p:txBody>
      </p:sp>
      <p:sp>
        <p:nvSpPr>
          <p:cNvPr id="398" name="Broadcast algorithms thus far have NOT made any guarantees about orde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Broadcast algorithms thus far have NOT made any guarantees about ordering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messages can be received out-of-order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We will be adding ordering guarantees to our algorithms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FIFO — First-in first-out ordering with respect to a single sender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Causal — Guarantees that if one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“causes” another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, then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is delivered before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Total order (will look at later)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9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om one to ano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From one to another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536" y="2001583"/>
            <a:ext cx="10171728" cy="690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rdering need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ordering needed?</a:t>
            </a:r>
          </a:p>
        </p:txBody>
      </p:sp>
      <p:sp>
        <p:nvSpPr>
          <p:cNvPr id="406" name="Consider a distributed message board with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4" indent="-324484" defTabSz="426466">
              <a:spcBef>
                <a:spcPts val="1000"/>
              </a:spcBef>
              <a:defRPr sz="2920"/>
            </a:pPr>
            <a:r>
              <a:t>Consider a distributed message board with: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proposals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comments on previous proposals</a:t>
            </a:r>
          </a:p>
          <a:p>
            <a:pPr marL="324484" indent="-324484" defTabSz="426466">
              <a:spcBef>
                <a:spcPts val="1000"/>
              </a:spcBef>
              <a:defRPr sz="2920"/>
            </a:pPr>
            <a:r>
              <a:t>Board application is replicated at every process for high-availability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can simply use broadcast to disseminate proposals and comments</a:t>
            </a:r>
          </a:p>
          <a:p>
            <a:pPr marL="324484" indent="-324484" defTabSz="426466">
              <a:spcBef>
                <a:spcPts val="1000"/>
              </a:spcBef>
              <a:defRPr sz="2920"/>
            </a:pPr>
            <a:r>
              <a:t>It could happen that someone makes a proposal and sends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Following, maybe the person changes his/her mind and sends new proposal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Reliable broadcast could cause some process to deliver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before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endParaRPr baseline="-5999" i="1">
              <a:latin typeface="Avenir Next"/>
              <a:ea typeface="Avenir Next"/>
              <a:cs typeface="Avenir Next"/>
              <a:sym typeface="Avenir Next"/>
            </a:endParaRPr>
          </a:p>
          <a:p>
            <a:pPr marL="324484" indent="-324484" defTabSz="426466">
              <a:spcBef>
                <a:spcPts val="1000"/>
              </a:spcBef>
              <a:defRPr sz="2920"/>
            </a:pPr>
            <a:r>
              <a:t>It could also happen that someone makes a proposal and sends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Following, someone posts a comment on that proposal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endParaRPr baseline="-5999" i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648970" indent="-324485" defTabSz="426466">
              <a:spcBef>
                <a:spcPts val="1000"/>
              </a:spcBef>
              <a:defRPr sz="2482"/>
            </a:pPr>
            <a:r>
              <a:t>Reliable broadcast could cause some process to deliver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before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0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ifo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fifo order</a:t>
            </a:r>
          </a:p>
        </p:txBody>
      </p:sp>
      <p:sp>
        <p:nvSpPr>
          <p:cNvPr id="410" name="Orders all messages sent from the same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Orders all messages sent from the same process</a:t>
            </a:r>
          </a:p>
          <a:p>
            <a:pPr/>
            <a:r>
              <a:t>Does NOT affect messages from different senders</a:t>
            </a:r>
          </a:p>
          <a:p>
            <a:pPr/>
            <a:r>
              <a:t>There are different variants of FIFO-order broadcast</a:t>
            </a:r>
          </a:p>
          <a:p>
            <a:pPr lvl="1"/>
            <a:r>
              <a:t>Uniform and non-uniform</a:t>
            </a: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fifo-order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fifo-order broadcast</a:t>
            </a:r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5" name="26-FIFO Order Broadcast Interface.png" descr="26-FIFO Order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026" y="1758950"/>
            <a:ext cx="12474748" cy="6843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ifo-order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fifo-order broadcast</a:t>
            </a:r>
          </a:p>
        </p:txBody>
      </p:sp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9" name="26-FIFO Order Broadcast Interface.png" descr="26-FIFO Order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026" y="1758950"/>
            <a:ext cx="12474748" cy="6843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26-A-Reliable Broadcast.png" descr="26-A-Reliable Broadca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479" y="3377394"/>
            <a:ext cx="11154842" cy="383532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ectangle"/>
          <p:cNvSpPr/>
          <p:nvPr/>
        </p:nvSpPr>
        <p:spPr>
          <a:xfrm>
            <a:off x="899211" y="3394383"/>
            <a:ext cx="11079378" cy="38013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4" name="27-FIFO Order Broadcast Algorithm.png" descr="27-FIFO Order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510" y="184407"/>
            <a:ext cx="12297614" cy="8744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om the simpl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from the simple…</a:t>
            </a:r>
          </a:p>
        </p:txBody>
      </p:sp>
      <p:sp>
        <p:nvSpPr>
          <p:cNvPr id="205" name="Start by considering a client-server like archite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1400"/>
              </a:spcBef>
              <a:defRPr sz="3920"/>
            </a:pPr>
            <a:r>
              <a:t>Start by considering a client-server like architecture</a:t>
            </a:r>
          </a:p>
          <a:p>
            <a:pPr marL="435609" indent="-435609" defTabSz="572516">
              <a:spcBef>
                <a:spcPts val="1400"/>
              </a:spcBef>
              <a:defRPr sz="3920"/>
            </a:pPr>
            <a:r>
              <a:t>Point-to-point links are just perfect for this</a:t>
            </a:r>
          </a:p>
          <a:p>
            <a:pPr marL="435609" indent="-435609" defTabSz="572516">
              <a:spcBef>
                <a:spcPts val="1400"/>
              </a:spcBef>
              <a:defRPr sz="3920"/>
            </a:pPr>
            <a:r>
              <a:t>In practice, TCP gives us many guarantees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guaranteed delivery (assuming no partitions)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order guarantees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flow control</a:t>
            </a:r>
          </a:p>
          <a:p>
            <a:pPr lvl="1" marL="871219" indent="-435609" defTabSz="572516">
              <a:spcBef>
                <a:spcPts val="1400"/>
              </a:spcBef>
              <a:defRPr sz="3332"/>
            </a:pPr>
            <a:r>
              <a:t>congestion control</a:t>
            </a:r>
          </a:p>
          <a:p>
            <a:pPr marL="435609" indent="-435609" defTabSz="572516">
              <a:spcBef>
                <a:spcPts val="1400"/>
              </a:spcBef>
              <a:defRPr sz="3920"/>
            </a:pPr>
            <a:r>
              <a:t>Is this enough for a distributed system?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ausal-order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causal-order broadcast</a:t>
            </a:r>
          </a:p>
        </p:txBody>
      </p:sp>
      <p:sp>
        <p:nvSpPr>
          <p:cNvPr id="429" name="Want to respect cause-effect relationshi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1300"/>
              </a:spcBef>
              <a:defRPr sz="3720"/>
            </a:pPr>
            <a:r>
              <a:t>Want to respect cause-effect relationships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t>Captured with the happens-before relation (also called causal relation)</a:t>
            </a:r>
          </a:p>
          <a:p>
            <a:pPr marL="413384" indent="-413384" defTabSz="543305">
              <a:spcBef>
                <a:spcPts val="1300"/>
              </a:spcBef>
              <a:defRPr sz="3720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may have potentially caused some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, </a:t>
            </a:r>
            <a:r>
              <a:t>denoted as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→ 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</a:t>
            </a:r>
            <a:r>
              <a:t> if (one of the following):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some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broadcasts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before it broadcasts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some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delivers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and subsequently broadcasts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  <a:r>
              <a:t> </a:t>
            </a:r>
          </a:p>
          <a:p>
            <a:pPr lvl="1" marL="826769" indent="-413384" defTabSz="543305">
              <a:spcBef>
                <a:spcPts val="1300"/>
              </a:spcBef>
              <a:defRPr sz="3162"/>
            </a:pPr>
            <a:r>
              <a:t>there exists some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′ such that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1</a:t>
            </a:r>
            <a:r>
              <a:t>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′ and         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′ →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rPr baseline="-5999" i="1">
                <a:latin typeface="Avenir Next"/>
                <a:ea typeface="Avenir Next"/>
                <a:cs typeface="Avenir Next"/>
                <a:sym typeface="Avenir Next"/>
              </a:rPr>
              <a:t>2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2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ausal order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causal order broadcast</a:t>
            </a:r>
          </a:p>
        </p:txBody>
      </p:sp>
      <p:sp>
        <p:nvSpPr>
          <p:cNvPr id="4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4" name="28-Causal Order Broadcast Interface.png" descr="28-Causal Order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300" y="1835150"/>
            <a:ext cx="12302200" cy="6673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ausal order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causal order broadcast</a:t>
            </a:r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8" name="28-Causal Order Broadcast Interface.png" descr="28-Causal Order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300" y="1835150"/>
            <a:ext cx="12302200" cy="667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26-A-Reliable Broadcast.png" descr="26-A-Reliable Broadca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0379" y="3377394"/>
            <a:ext cx="11154842" cy="383532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"/>
          <p:cNvSpPr/>
          <p:nvPr/>
        </p:nvSpPr>
        <p:spPr>
          <a:xfrm>
            <a:off x="988111" y="3394383"/>
            <a:ext cx="11079378" cy="38013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ausal order uniform (reliable)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spcBef>
                <a:spcPts val="2300"/>
              </a:spcBef>
              <a:defRPr sz="6225"/>
            </a:lvl1pPr>
          </a:lstStyle>
          <a:p>
            <a:pPr/>
            <a:r>
              <a:t>causal order uniform (reliable) broadcast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4" name="29-Causal Order Uniform Reliable Broadcast Interface.png" descr="29-Causal Order Uniform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" y="2006600"/>
            <a:ext cx="12481630" cy="6396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ausal order uniform (reliable)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spcBef>
                <a:spcPts val="2300"/>
              </a:spcBef>
              <a:defRPr sz="6225"/>
            </a:lvl1pPr>
          </a:lstStyle>
          <a:p>
            <a:pPr/>
            <a:r>
              <a:t>causal order uniform (reliable) broadcast</a:t>
            </a:r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8" name="29-Causal Order Uniform Reliable Broadcast Interface.png" descr="29-Causal Order Uniform Reliable Broadcast Interf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585" y="2006600"/>
            <a:ext cx="12481630" cy="6396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29-C-Causal Order.png" descr="29-C-Causal Or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750" y="7290112"/>
            <a:ext cx="11444700" cy="982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29-B-Uniform Agreement.png" descr="29-B-Uniform Agreem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876" y="6307354"/>
            <a:ext cx="11261657" cy="1002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8-A-Uniform Properties.png" descr="8-A-Uniform Properti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587" y="3569666"/>
            <a:ext cx="11829297" cy="2816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"/>
          <p:cNvSpPr/>
          <p:nvPr/>
        </p:nvSpPr>
        <p:spPr>
          <a:xfrm>
            <a:off x="893512" y="3530600"/>
            <a:ext cx="11903447" cy="48078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ausal Order - Alternative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549148">
              <a:spcBef>
                <a:spcPts val="2600"/>
              </a:spcBef>
              <a:defRPr sz="7050"/>
            </a:pPr>
            <a:r>
              <a:t>Causal Order - Alternative definition</a:t>
            </a:r>
          </a:p>
        </p:txBody>
      </p:sp>
      <p:sp>
        <p:nvSpPr>
          <p:cNvPr id="455" name="We can also define causal order to b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also define causal order to be:</a:t>
            </a:r>
          </a:p>
          <a:p>
            <a:pPr lvl="1"/>
            <a:r>
              <a:t>FIFO Order + Local Order</a:t>
            </a:r>
          </a:p>
          <a:p>
            <a:pPr/>
            <a:r>
              <a:t>Local Order - If a process broadcasts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, and a process delivers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before broadcasting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m’</a:t>
            </a:r>
            <a:r>
              <a:t>, then no correct process delivers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m’</a:t>
            </a:r>
            <a:r>
              <a:t> unless it has previously delivered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.</a:t>
            </a:r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30-Causal Broadcast Algorithm.png" descr="30-Causal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46" y="146050"/>
            <a:ext cx="11010451" cy="946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ausal-order broadcast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causal-order broadcast example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5" name="31-Causal Order Broadcast Example.png" descr="31-Causal Order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693" y="1582210"/>
            <a:ext cx="11317414" cy="7222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32-Causal Order Broadcast with Garbage Collection Algorithm.png" descr="32-Causal Order Broadcast with Garbage Col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01" y="151361"/>
            <a:ext cx="10027598" cy="948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3" name="32-Causal Order Broadcast with Garbage Collection Algorithm.png" descr="32-Causal Order Broadcast with Garbage Col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01" y="151361"/>
            <a:ext cx="10027598" cy="9487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32-A-First two.png" descr="32-A-Fir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4830" y="3041650"/>
            <a:ext cx="6483146" cy="482894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Line"/>
          <p:cNvSpPr/>
          <p:nvPr/>
        </p:nvSpPr>
        <p:spPr>
          <a:xfrm flipV="1">
            <a:off x="470700" y="3148842"/>
            <a:ext cx="1504572" cy="45514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6" name="Line"/>
          <p:cNvSpPr/>
          <p:nvPr/>
        </p:nvSpPr>
        <p:spPr>
          <a:xfrm>
            <a:off x="439934" y="6076484"/>
            <a:ext cx="1566104" cy="182324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7" name="Rectangle"/>
          <p:cNvSpPr/>
          <p:nvPr/>
        </p:nvSpPr>
        <p:spPr>
          <a:xfrm>
            <a:off x="1929404" y="3062063"/>
            <a:ext cx="6893678" cy="48470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o the complex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to the complex…</a:t>
            </a:r>
          </a:p>
        </p:txBody>
      </p:sp>
      <p:sp>
        <p:nvSpPr>
          <p:cNvPr id="209" name="We want communication for more than just 2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49" indent="-400049" defTabSz="525779">
              <a:spcBef>
                <a:spcPts val="1300"/>
              </a:spcBef>
              <a:defRPr sz="3600"/>
            </a:pPr>
            <a:r>
              <a:t>We want communication for more than just 2 processes</a:t>
            </a:r>
          </a:p>
          <a:p>
            <a:pPr marL="400049" indent="-400049" defTabSz="525779">
              <a:spcBef>
                <a:spcPts val="1300"/>
              </a:spcBef>
              <a:defRPr sz="3600"/>
            </a:pPr>
            <a:r>
              <a:t>If processes in a system need to coordinate, they need to communicate</a:t>
            </a:r>
          </a:p>
          <a:p>
            <a:pPr marL="400049" indent="-400049" defTabSz="525779">
              <a:spcBef>
                <a:spcPts val="1300"/>
              </a:spcBef>
              <a:defRPr sz="3600"/>
            </a:pPr>
            <a:r>
              <a:t>We thus will define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broadcast</a:t>
            </a:r>
            <a:r>
              <a:t> primitives that provide different guarantees under different models</a:t>
            </a:r>
          </a:p>
          <a:p>
            <a:pPr marL="400049" indent="-400049" defTabSz="525779">
              <a:spcBef>
                <a:spcPts val="1300"/>
              </a:spcBef>
              <a:defRPr sz="3600"/>
            </a:pPr>
            <a:r>
              <a:t>Broadcast abstractions allow a process to send a message, in a one-shot operation, to all processes in a system (to the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group</a:t>
            </a:r>
            <a:r>
              <a:t>)</a:t>
            </a:r>
          </a:p>
          <a:p>
            <a:pPr lvl="1" marL="800100" indent="-400050" defTabSz="525779">
              <a:spcBef>
                <a:spcPts val="1300"/>
              </a:spcBef>
              <a:defRPr sz="3059"/>
            </a:pPr>
            <a:r>
              <a:t>make sure that the processes agree on the messages they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deliver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2" name="32-Causal Order Broadcast with Garbage Collection Algorithm.png" descr="32-Causal Order Broadcast with Garbage Collection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601" y="151361"/>
            <a:ext cx="10027598" cy="9487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32-B-Last Three.png" descr="32-B-Last Thre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5847" y="2965136"/>
            <a:ext cx="9684993" cy="525588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ne"/>
          <p:cNvSpPr/>
          <p:nvPr/>
        </p:nvSpPr>
        <p:spPr>
          <a:xfrm flipV="1">
            <a:off x="397875" y="3080691"/>
            <a:ext cx="1145706" cy="314553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5" name="Line"/>
          <p:cNvSpPr/>
          <p:nvPr/>
        </p:nvSpPr>
        <p:spPr>
          <a:xfrm flipV="1">
            <a:off x="314990" y="8169814"/>
            <a:ext cx="1074229" cy="1074229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6" name="Rectangle"/>
          <p:cNvSpPr/>
          <p:nvPr/>
        </p:nvSpPr>
        <p:spPr>
          <a:xfrm>
            <a:off x="1530620" y="2956547"/>
            <a:ext cx="9943560" cy="524091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1" name="33-Causal Broadcast Algorithm 2.png" descr="33-Causal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33" y="167112"/>
            <a:ext cx="12008334" cy="9271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7" name="34-Causal Broadcast with Waiting Example.png" descr="34-Causal Broadcast with Waiting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368" y="1606550"/>
            <a:ext cx="11708064" cy="706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otal Order broadcast (AKA Atomic broadcas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5925"/>
            </a:lvl1pPr>
          </a:lstStyle>
          <a:p>
            <a:pPr/>
            <a:r>
              <a:t>Total Order broadcast (AKA Atomic broadcast)</a:t>
            </a:r>
          </a:p>
        </p:txBody>
      </p:sp>
      <p:sp>
        <p:nvSpPr>
          <p:cNvPr id="500" name="We will discuss this later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discuss this later…</a:t>
            </a:r>
          </a:p>
          <a:p>
            <a:pPr lvl="1"/>
            <a:r>
              <a:t>but there are variants of Atomic Broadcast:</a:t>
            </a:r>
          </a:p>
          <a:p>
            <a:pPr lvl="2"/>
            <a:r>
              <a:t>FIFO Atomic</a:t>
            </a:r>
          </a:p>
          <a:p>
            <a:pPr lvl="2"/>
            <a:r>
              <a:t>Causal Atomic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imed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Timed Broadcast</a:t>
            </a:r>
          </a:p>
        </p:txBody>
      </p:sp>
      <p:sp>
        <p:nvSpPr>
          <p:cNvPr id="504" name="Some applications have timing requirements on message deliv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applications have timing requirements on message delivery</a:t>
            </a:r>
          </a:p>
          <a:p>
            <a:pPr lvl="1"/>
            <a:r>
              <a:t>A message should be delivered within a bounded time after it was broadcast</a:t>
            </a:r>
          </a:p>
          <a:p>
            <a:pPr lvl="1"/>
            <a:r>
              <a:t>called Δ-Timeliness</a:t>
            </a:r>
          </a:p>
          <a:p>
            <a:pPr lvl="1"/>
            <a:r>
              <a:t>elapsed time can be interpreted 2 ways:</a:t>
            </a:r>
          </a:p>
          <a:p>
            <a:pPr lvl="2"/>
            <a:r>
              <a:t>real time as measured by an external observer</a:t>
            </a:r>
          </a:p>
          <a:p>
            <a:pPr lvl="2"/>
            <a:r>
              <a:t>local time as measured by the local clocks of processes</a:t>
            </a:r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Δ-Timel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Δ-Timeliness</a:t>
            </a:r>
          </a:p>
        </p:txBody>
      </p:sp>
      <p:sp>
        <p:nvSpPr>
          <p:cNvPr id="508" name="Real-Time Δ-Timeliness — There is a known constant Δ such that if a message m is broadcast at real time t, then no correct process delivers m after real time t + Δ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Real-Time Δ-Timeliness — There is a known constant Δ such that if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is broadcast at real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, then no correct process delivers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after real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</a:t>
            </a:r>
            <a:r>
              <a:t> + Δ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Local-Time Δ-Timeliness — There is a known constant Δ such that no correct process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 delivers a message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 after local time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ts</a:t>
            </a:r>
            <a:r>
              <a:t>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m</a:t>
            </a:r>
            <a:r>
              <a:t>) + Δ on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</a:t>
            </a:r>
            <a:r>
              <a:t>’s clock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Satisfying one of the two makes a Timed Broadcast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Uniform versions exist…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Impossible in a fully asynchronous system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08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Assumptions needed to achieve Δ-Timeli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spcBef>
                <a:spcPts val="2200"/>
              </a:spcBef>
              <a:defRPr sz="6150"/>
            </a:lvl1pPr>
          </a:lstStyle>
          <a:p>
            <a:pPr/>
            <a:r>
              <a:t>Assumptions needed to achieve Δ-Timeliness</a:t>
            </a:r>
          </a:p>
        </p:txBody>
      </p:sp>
      <p:sp>
        <p:nvSpPr>
          <p:cNvPr id="5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64" y="2143040"/>
            <a:ext cx="12290672" cy="2946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2881" y="6371690"/>
            <a:ext cx="89916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Line"/>
          <p:cNvSpPr/>
          <p:nvPr/>
        </p:nvSpPr>
        <p:spPr>
          <a:xfrm flipH="1" flipV="1">
            <a:off x="2255444" y="5011742"/>
            <a:ext cx="199916" cy="128684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robabilistic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probabilistic broadcast</a:t>
            </a:r>
          </a:p>
        </p:txBody>
      </p:sp>
      <p:sp>
        <p:nvSpPr>
          <p:cNvPr id="520" name="Reliability can be very (prohibitively) expensive…"/>
          <p:cNvSpPr txBox="1"/>
          <p:nvPr>
            <p:ph type="body" idx="1"/>
          </p:nvPr>
        </p:nvSpPr>
        <p:spPr>
          <a:xfrm>
            <a:off x="406400" y="1968500"/>
            <a:ext cx="12192000" cy="5517839"/>
          </a:xfrm>
          <a:prstGeom prst="rect">
            <a:avLst/>
          </a:prstGeom>
        </p:spPr>
        <p:txBody>
          <a:bodyPr/>
          <a:lstStyle/>
          <a:p>
            <a:pPr marL="408939" indent="-408939" defTabSz="537463">
              <a:spcBef>
                <a:spcPts val="1300"/>
              </a:spcBef>
              <a:defRPr sz="3680"/>
            </a:pPr>
            <a:r>
              <a:t>Reliability can be very (prohibitively) expensive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Uses randomized algorithm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Do NOT provide deterministic guarantees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only make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probabilistic</a:t>
            </a:r>
            <a:r>
              <a:t> claims about such guarantees 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Can often achieve “good” reliability</a:t>
            </a:r>
          </a:p>
          <a:p>
            <a:pPr marL="408939" indent="-408939" defTabSz="537463">
              <a:spcBef>
                <a:spcPts val="1300"/>
              </a:spcBef>
              <a:defRPr sz="3680"/>
            </a:pPr>
            <a:r>
              <a:t>For many reliable algorithms, scale is an issue</a:t>
            </a:r>
          </a:p>
          <a:p>
            <a:pPr lvl="1" marL="817880" indent="-408940" defTabSz="537463">
              <a:spcBef>
                <a:spcPts val="1300"/>
              </a:spcBef>
              <a:defRPr sz="3128"/>
            </a:pPr>
            <a:r>
              <a:t>ACK implosion</a:t>
            </a:r>
          </a:p>
        </p:txBody>
      </p:sp>
      <p:sp>
        <p:nvSpPr>
          <p:cNvPr id="5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2" name="19-Scale of Broadcasts.png" descr="19-Scale of Broadcas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0891" y="6594816"/>
            <a:ext cx="8877011" cy="3131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2"/>
      <p:bldP build="p" bldLvl="1" animBg="1" rev="0" advAuto="0" spid="52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“epidemic” dissemi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“epidemic” dissemination</a:t>
            </a:r>
          </a:p>
        </p:txBody>
      </p:sp>
      <p:sp>
        <p:nvSpPr>
          <p:cNvPr id="525" name="Modeled after the natural spread of an epidemic through a popul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4" indent="-404494" defTabSz="531622">
              <a:spcBef>
                <a:spcPts val="1300"/>
              </a:spcBef>
              <a:defRPr sz="3640"/>
            </a:pPr>
            <a:r>
              <a:t>Modeled after the natural spread of an epidemic through a population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The idea: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Start with a single “infected” process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Each infected process randomly “infects” a few other processes</a:t>
            </a:r>
          </a:p>
          <a:p>
            <a:pPr lvl="1" marL="808990" indent="-404495" defTabSz="531622">
              <a:spcBef>
                <a:spcPts val="1300"/>
              </a:spcBef>
              <a:defRPr sz="3094"/>
            </a:pPr>
            <a:r>
              <a:t>Continue until the infection has spread throughout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Same idea as “rumor spreading” and “gossiping”</a:t>
            </a:r>
          </a:p>
          <a:p>
            <a:pPr marL="404494" indent="-404494" defTabSz="531622">
              <a:spcBef>
                <a:spcPts val="1300"/>
              </a:spcBef>
              <a:defRPr sz="3640"/>
            </a:pPr>
            <a:r>
              <a:t>Often called epidemic, rumor mongering, gossip, or probabilistic broadcast algorithms</a:t>
            </a:r>
          </a:p>
        </p:txBody>
      </p:sp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2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robabilistic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probabilistic broadcast</a:t>
            </a:r>
          </a:p>
        </p:txBody>
      </p:sp>
      <p:sp>
        <p:nvSpPr>
          <p:cNvPr id="5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0" name="20-Probabilistic Broadcast Interface.png" descr="20-Probabilistic Broadcast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497" y="1701742"/>
            <a:ext cx="12289806" cy="7806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e issues of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the issues of broadcast</a:t>
            </a:r>
          </a:p>
        </p:txBody>
      </p:sp>
      <p:sp>
        <p:nvSpPr>
          <p:cNvPr id="213" name="Could just naively require that no message sent to the group be lost or duplicated…"/>
          <p:cNvSpPr txBox="1"/>
          <p:nvPr>
            <p:ph type="body" idx="1"/>
          </p:nvPr>
        </p:nvSpPr>
        <p:spPr>
          <a:xfrm>
            <a:off x="406400" y="1968500"/>
            <a:ext cx="12192000" cy="7186982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Could just naively require that no message sent to the group be lost or duplicated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i.e., the processes agree to deliver every message broadcast to them 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Defining “agreement” for broadcast primitives is not so easy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problems that don’t exist in point-to-point links</a:t>
            </a:r>
          </a:p>
          <a:p>
            <a:pPr lvl="2" marL="1120139" indent="-373379" defTabSz="490727">
              <a:spcBef>
                <a:spcPts val="1200"/>
              </a:spcBef>
              <a:defRPr sz="2520"/>
            </a:pPr>
            <a:r>
              <a:t>e.g., a sender fails by crashing in the middle of sending a message to all processes</a:t>
            </a:r>
          </a:p>
          <a:p>
            <a:pPr lvl="2" marL="1120139" indent="-373379" defTabSz="490727">
              <a:spcBef>
                <a:spcPts val="1200"/>
              </a:spcBef>
              <a:defRPr sz="2520"/>
            </a:pPr>
            <a:r>
              <a:t>some may deliver the message, some may not causing inconsistent views of the system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even harder for arbitrary-faulty behavior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robabilistic broadcast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probabilistic broadcast algorithm</a:t>
            </a:r>
          </a:p>
        </p:txBody>
      </p:sp>
      <p:sp>
        <p:nvSpPr>
          <p:cNvPr id="535" name="A sender selects k random processes and sends message to those k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1200"/>
              </a:spcBef>
              <a:defRPr sz="3280"/>
            </a:pPr>
            <a:r>
              <a:t>A sender selects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k</a:t>
            </a:r>
            <a:r>
              <a:t> random processes and sends message to those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k</a:t>
            </a:r>
            <a:r>
              <a:t> processes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Each recipient then becomes a sender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The parameter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k</a:t>
            </a:r>
            <a:r>
              <a:t> is called the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fanout</a:t>
            </a:r>
            <a:r>
              <a:t> of a gossip algorithm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directly impacts performance of gossip algorithm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directly impacts the probability of successful reliable delivery</a:t>
            </a: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higher fanout increases probability of infecting all processes and decreases the number of needed rounds (but has higher “cost”)</a:t>
            </a:r>
          </a:p>
          <a:p>
            <a:pPr marL="364489" indent="-364489" defTabSz="479044">
              <a:spcBef>
                <a:spcPts val="1200"/>
              </a:spcBef>
              <a:defRPr sz="3280"/>
            </a:pPr>
            <a:r>
              <a:t>Each step consisting of receiving a message and resending it is called a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round of gossiping</a:t>
            </a:r>
            <a:endParaRPr b="1">
              <a:latin typeface="Avenir Next"/>
              <a:ea typeface="Avenir Next"/>
              <a:cs typeface="Avenir Next"/>
              <a:sym typeface="Avenir Next"/>
            </a:endParaRPr>
          </a:p>
          <a:p>
            <a:pPr lvl="1" marL="728979" indent="-364489" defTabSz="479044">
              <a:spcBef>
                <a:spcPts val="1200"/>
              </a:spcBef>
              <a:defRPr sz="2788"/>
            </a:pPr>
            <a:r>
              <a:t>up to R rounds per message</a:t>
            </a:r>
          </a:p>
        </p:txBody>
      </p:sp>
      <p:sp>
        <p:nvSpPr>
          <p:cNvPr id="5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9" name="21-Proabilistic Broadcast Algorithm.png" descr="21-Proabilistic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460" y="163971"/>
            <a:ext cx="12400866" cy="9166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4" name="21-Proabilistic Broadcast Algorithm.png" descr="21-Proabilistic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460" y="163971"/>
            <a:ext cx="12400866" cy="9166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21-A-Pick Targets.png" descr="21-A-Pick Targe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253" y="2825975"/>
            <a:ext cx="12480422" cy="3133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1" name="22-Probabilistic Broadcast Example.png" descr="22-Probabilistic Broadcast 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8385" y="1549754"/>
            <a:ext cx="9948030" cy="4258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23-Graph of Probabilistic Broadcast.png" descr="23-Graph of Probabilistic Broadca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374" y="5747427"/>
            <a:ext cx="4884052" cy="3912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a different t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a different tact</a:t>
            </a:r>
          </a:p>
        </p:txBody>
      </p:sp>
      <p:sp>
        <p:nvSpPr>
          <p:cNvPr id="555" name="Previous algorithm pushes messages to other proces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69" indent="-382269" defTabSz="502412">
              <a:spcBef>
                <a:spcPts val="1200"/>
              </a:spcBef>
              <a:defRPr sz="3440"/>
            </a:pPr>
            <a:r>
              <a:t>Previous algorithm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pushes</a:t>
            </a:r>
            <a:r>
              <a:t> messages to other processes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Can consume considerable resources and cause many redundant transmissions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Maybe we can ease up a bit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Have an initial phase where we use the push style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Once a decent number of processes infected, switch to something else, i.e., a pull mechanism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relies on the idea that senders have streams of messages with sequence numbers</a:t>
            </a:r>
          </a:p>
          <a:p>
            <a:pPr lvl="2" marL="1146810" indent="-382270" defTabSz="502412">
              <a:spcBef>
                <a:spcPts val="1200"/>
              </a:spcBef>
              <a:defRPr sz="2580"/>
            </a:pPr>
            <a:r>
              <a:t>when receiving a message, can look to see if the process has already delivered previous messages, i.e., look for gaps in sequence</a:t>
            </a:r>
          </a:p>
        </p:txBody>
      </p:sp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5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9" name="24-Prabilistic Broadcast Algorithm 2.png" descr="24-Prabilistic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10" y="160910"/>
            <a:ext cx="9416640" cy="952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4" name="24-Prabilistic Broadcast Algorithm 2.png" descr="24-Prabilistic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10" y="160910"/>
            <a:ext cx="9416640" cy="9529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24-A-First Three.png" descr="24-A-First Thre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9350" y="1630854"/>
            <a:ext cx="11124665" cy="5819665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Line"/>
          <p:cNvSpPr/>
          <p:nvPr/>
        </p:nvSpPr>
        <p:spPr>
          <a:xfrm flipV="1">
            <a:off x="541007" y="1630177"/>
            <a:ext cx="566859" cy="89428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7" name="Line"/>
          <p:cNvSpPr/>
          <p:nvPr/>
        </p:nvSpPr>
        <p:spPr>
          <a:xfrm>
            <a:off x="535656" y="5827688"/>
            <a:ext cx="577561" cy="1688779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8" name="Rectangle"/>
          <p:cNvSpPr/>
          <p:nvPr/>
        </p:nvSpPr>
        <p:spPr>
          <a:xfrm>
            <a:off x="1097873" y="1584727"/>
            <a:ext cx="11124665" cy="58196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3" name="24-Prabilistic Broadcast Algorithm 2.png" descr="24-Prabilistic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810" y="160910"/>
            <a:ext cx="9416640" cy="9529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24-B-Last One.png" descr="24-B-Last 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150" y="2704885"/>
            <a:ext cx="11230557" cy="4989865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Line"/>
          <p:cNvSpPr/>
          <p:nvPr/>
        </p:nvSpPr>
        <p:spPr>
          <a:xfrm flipV="1">
            <a:off x="495493" y="2688789"/>
            <a:ext cx="746722" cy="314257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6" name="Line"/>
          <p:cNvSpPr/>
          <p:nvPr/>
        </p:nvSpPr>
        <p:spPr>
          <a:xfrm flipV="1">
            <a:off x="542296" y="7774720"/>
            <a:ext cx="653116" cy="146527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7" name="Rectangle"/>
          <p:cNvSpPr/>
          <p:nvPr/>
        </p:nvSpPr>
        <p:spPr>
          <a:xfrm>
            <a:off x="1213397" y="2706969"/>
            <a:ext cx="11396156" cy="501063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2" name="25-Probabilistic Broadcast Algorithm 2 Part 2.png" descr="25-Probabilistic Broadcast Algorithm 2 Part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371" y="1062888"/>
            <a:ext cx="12384058" cy="7329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Quick note on contamination and inconsis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spcBef>
                <a:spcPts val="2100"/>
              </a:spcBef>
              <a:defRPr sz="5775"/>
            </a:lvl1pPr>
          </a:lstStyle>
          <a:p>
            <a:pPr/>
            <a:r>
              <a:t>Quick note on contamination and inconsistency</a:t>
            </a:r>
          </a:p>
        </p:txBody>
      </p:sp>
      <p:sp>
        <p:nvSpPr>
          <p:cNvPr id="587" name="It is possible for a faulty node to “contaminate” a whole system, even with benign failu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1200"/>
              </a:spcBef>
              <a:defRPr sz="3359"/>
            </a:pPr>
            <a:r>
              <a:t>It is possible for a faulty node to “contaminate” a whole system, even with benign failures</a:t>
            </a:r>
          </a:p>
          <a:p>
            <a:pPr marL="373379" indent="-373379" defTabSz="490727">
              <a:spcBef>
                <a:spcPts val="1200"/>
              </a:spcBef>
              <a:defRPr sz="3359"/>
            </a:pPr>
            <a:r>
              <a:t>For example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Consider 3 processes p, q and r and they all have a replicated variable x = 5 to start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p broadcasts message to increment x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q broadcasts message to double x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value of x should be 12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What if r delivers q’s message and not p’s?</a:t>
            </a:r>
          </a:p>
          <a:p>
            <a:pPr lvl="1" marL="746759" indent="-373379" defTabSz="490727">
              <a:spcBef>
                <a:spcPts val="1200"/>
              </a:spcBef>
              <a:defRPr sz="2856"/>
            </a:pPr>
            <a:r>
              <a:t>Later, r might broadcast a change to some variable y based on its incorrect state of x, which propagates through the whole system</a:t>
            </a:r>
          </a:p>
        </p:txBody>
      </p:sp>
      <p:sp>
        <p:nvSpPr>
          <p:cNvPr id="5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uarantees in crash-stop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guarantees in crash-stop model</a:t>
            </a:r>
          </a:p>
        </p:txBody>
      </p:sp>
      <p:sp>
        <p:nvSpPr>
          <p:cNvPr id="217" name="Different abstractions give different guarante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374" indent="-333374" defTabSz="438150">
              <a:spcBef>
                <a:spcPts val="1100"/>
              </a:spcBef>
              <a:defRPr sz="3000"/>
            </a:pPr>
            <a:r>
              <a:t>Different abstractions give different guarantees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From “best-effort”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only ensures delivery among all correct processes if the sender does not fail 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To “reliable”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best effort + ensures all-or-nothing delivery semantics, even if the sender fails 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Then there’s total order (not in this chapter)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furthermore ensures that the delivery of messages follow the same global order </a:t>
            </a:r>
          </a:p>
          <a:p>
            <a:pPr marL="333374" indent="-333374" defTabSz="438150">
              <a:spcBef>
                <a:spcPts val="1100"/>
              </a:spcBef>
              <a:defRPr sz="3000"/>
            </a:pPr>
            <a:r>
              <a:t>And finally, terminating (not in this chapter)</a:t>
            </a:r>
          </a:p>
          <a:p>
            <a:pPr lvl="1" marL="666750" indent="-333375" defTabSz="438150">
              <a:spcBef>
                <a:spcPts val="1100"/>
              </a:spcBef>
              <a:defRPr sz="2550"/>
            </a:pPr>
            <a:r>
              <a:t>ensures that the processes either deliver a message or are eventually aware that they should never deliver the message 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ransformations: A Modular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Transformations: A Modular approach</a:t>
            </a:r>
          </a:p>
        </p:txBody>
      </p:sp>
      <p:sp>
        <p:nvSpPr>
          <p:cNvPr id="593" name="We want to make transformations of the previous algorith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 to make transformations of the previous algorithms</a:t>
            </a:r>
          </a:p>
          <a:p>
            <a:pPr lvl="1"/>
            <a:r>
              <a:t>That is, given some broadcast primitive B, we want to transform it to a stronger broadcast (e.g., adding FIFO or Causal Order)</a:t>
            </a:r>
          </a:p>
          <a:p>
            <a:pPr/>
            <a:r>
              <a:t>These transformations come from the paper “A Modular Approach…” and thus the notations are different</a:t>
            </a:r>
          </a:p>
        </p:txBody>
      </p:sp>
      <p:sp>
        <p:nvSpPr>
          <p:cNvPr id="5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liabl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Reliable Broadcast</a:t>
            </a:r>
          </a:p>
        </p:txBody>
      </p:sp>
      <p:sp>
        <p:nvSpPr>
          <p:cNvPr id="5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85" y="2768600"/>
            <a:ext cx="12428230" cy="5707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From one to ano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From one to another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536" y="2001583"/>
            <a:ext cx="10171728" cy="690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om B to BA (Reliable to Atomi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From B to BA (Reliable to Atomic)</a:t>
            </a:r>
          </a:p>
        </p:txBody>
      </p:sp>
      <p:sp>
        <p:nvSpPr>
          <p:cNvPr id="6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61" y="3130550"/>
            <a:ext cx="12788478" cy="4850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9800" y="165100"/>
            <a:ext cx="10305200" cy="942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030" y="38321"/>
            <a:ext cx="12420740" cy="9083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730" y="99848"/>
            <a:ext cx="9905340" cy="9553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895" y="53348"/>
            <a:ext cx="10373010" cy="9542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2955" y="0"/>
            <a:ext cx="789889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5384" y="0"/>
            <a:ext cx="879403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best-effort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best-effort broadcast</a:t>
            </a:r>
          </a:p>
        </p:txBody>
      </p:sp>
      <p:sp>
        <p:nvSpPr>
          <p:cNvPr id="221" name="The burden of ensuring reliability placed solely on the sender of a mess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1400"/>
              </a:spcBef>
              <a:defRPr sz="3839"/>
            </a:pPr>
            <a:r>
              <a:t>The burden of ensuring reliability placed solely on the sender of a message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If a process receives a message, great, if not…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If the sender does NOT fail, then we get decent guarantees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NO guarantees provided if the sender fails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Note that broadcast messages are implicitly addressed to all processes</a:t>
            </a:r>
          </a:p>
          <a:p>
            <a:pPr marL="426719" indent="-426719" defTabSz="560831">
              <a:spcBef>
                <a:spcPts val="1400"/>
              </a:spcBef>
              <a:defRPr sz="3839"/>
            </a:pPr>
            <a:r>
              <a:t>Note that all messages are unique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276494" y="9322122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1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byzantin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byzantine broadcast</a:t>
            </a:r>
          </a:p>
        </p:txBody>
      </p:sp>
      <p:sp>
        <p:nvSpPr>
          <p:cNvPr id="643" name="Byzantine processes may deviate arbitrarily from the instructions that an algorithm assigns to th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4" indent="-422274" defTabSz="554990">
              <a:spcBef>
                <a:spcPts val="1400"/>
              </a:spcBef>
              <a:defRPr sz="3800"/>
            </a:pPr>
            <a:r>
              <a:t>Byzantine processes may deviate arbitrarily from the instructions that an algorithm assigns to them 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could be deliberately trying to prevent algorithm from achieving its goals</a:t>
            </a:r>
          </a:p>
          <a:p>
            <a:pPr lvl="2" marL="1266825" indent="-422275" defTabSz="554990">
              <a:spcBef>
                <a:spcPts val="1400"/>
              </a:spcBef>
              <a:defRPr sz="2850"/>
            </a:pPr>
            <a:r>
              <a:t>maybe by sending different messages to different processes to violate agreement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could be accidental (bad code, etc.)</a:t>
            </a:r>
          </a:p>
          <a:p>
            <a:pPr marL="422274" indent="-422274" defTabSz="554990">
              <a:spcBef>
                <a:spcPts val="1400"/>
              </a:spcBef>
              <a:defRPr sz="3800"/>
            </a:pPr>
            <a:r>
              <a:t>For fail-arbitrary model, cryptography is relied upon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usually through authenticated perfect links</a:t>
            </a:r>
          </a:p>
          <a:p>
            <a:pPr lvl="1" marL="844550" indent="-422275" defTabSz="554990">
              <a:spcBef>
                <a:spcPts val="1400"/>
              </a:spcBef>
              <a:defRPr sz="3230"/>
            </a:pPr>
            <a:r>
              <a:t>definitely NOT enough though</a:t>
            </a:r>
          </a:p>
        </p:txBody>
      </p:sp>
      <p:sp>
        <p:nvSpPr>
          <p:cNvPr id="6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43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onsiderations for byzantine broadca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2500"/>
              </a:spcBef>
              <a:defRPr sz="6750"/>
            </a:lvl1pPr>
          </a:lstStyle>
          <a:p>
            <a:pPr/>
            <a:r>
              <a:t>considerations for byzantine broadcast</a:t>
            </a:r>
          </a:p>
        </p:txBody>
      </p:sp>
      <p:sp>
        <p:nvSpPr>
          <p:cNvPr id="647" name="Regardless of when a process exhibits any bad behavior, it is always considered faulty in the whole ru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69" indent="-382269" defTabSz="502412">
              <a:spcBef>
                <a:spcPts val="1200"/>
              </a:spcBef>
              <a:defRPr sz="3440"/>
            </a:pPr>
            <a:r>
              <a:t>Regardless of when a process exhibits any bad behavior, it is always considered faulty in the whole run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A faulty sender is not bound to properly tag the application messages and it may even pretend to have broadcast any message 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thus need to define agreement a bit differently</a:t>
            </a:r>
          </a:p>
          <a:p>
            <a:pPr marL="382269" indent="-382269" defTabSz="502412">
              <a:spcBef>
                <a:spcPts val="1200"/>
              </a:spcBef>
              <a:defRPr sz="3440"/>
            </a:pPr>
            <a:r>
              <a:t>We consider a single </a:t>
            </a: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instance</a:t>
            </a:r>
            <a:r>
              <a:t> of broadcast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each instance only serves to reach agreement on a single delivered message</a:t>
            </a:r>
          </a:p>
          <a:p>
            <a:pPr lvl="1" marL="764540" indent="-382270" defTabSz="502412">
              <a:spcBef>
                <a:spcPts val="1200"/>
              </a:spcBef>
              <a:defRPr sz="2924"/>
            </a:pPr>
            <a:r>
              <a:t>use multiple instances, one for each message, for whole algorithm</a:t>
            </a:r>
          </a:p>
        </p:txBody>
      </p:sp>
      <p:sp>
        <p:nvSpPr>
          <p:cNvPr id="6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47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1" name="35-Byzantine COnsistent Broadcast Interface.png" descr="35-Byzantine COnsistent Broadcast Interfa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707" y="121385"/>
            <a:ext cx="12385246" cy="907981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Rectangle"/>
          <p:cNvSpPr/>
          <p:nvPr/>
        </p:nvSpPr>
        <p:spPr>
          <a:xfrm>
            <a:off x="1099058" y="2929134"/>
            <a:ext cx="2509322" cy="479386"/>
          </a:xfrm>
          <a:prstGeom prst="rect">
            <a:avLst/>
          </a:prstGeom>
          <a:solidFill>
            <a:srgbClr val="AADA00">
              <a:alpha val="3626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7" name="36-Byzantine Consistent Broadcast Algorithm.png" descr="36-Byzantine Consisten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359" y="156737"/>
            <a:ext cx="10212618" cy="9440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2" name="36-Byzantine Consistent Broadcast Algorithm.png" descr="36-Byzantine Consisten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359" y="156737"/>
            <a:ext cx="10212618" cy="944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36-A-First two.png" descr="36-A-Fir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0572" y="2452463"/>
            <a:ext cx="9469013" cy="489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36-A-A For First.png" descr="36-A-A For Fir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7055" y="5274318"/>
            <a:ext cx="3101069" cy="888974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Line"/>
          <p:cNvSpPr/>
          <p:nvPr/>
        </p:nvSpPr>
        <p:spPr>
          <a:xfrm>
            <a:off x="415970" y="2596490"/>
            <a:ext cx="1847357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6" name="Line"/>
          <p:cNvSpPr/>
          <p:nvPr/>
        </p:nvSpPr>
        <p:spPr>
          <a:xfrm>
            <a:off x="439458" y="4969355"/>
            <a:ext cx="1827308" cy="234329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67" name="Rectangle"/>
          <p:cNvSpPr/>
          <p:nvPr/>
        </p:nvSpPr>
        <p:spPr>
          <a:xfrm>
            <a:off x="2228493" y="2447270"/>
            <a:ext cx="10624426" cy="49072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2" name="36-Byzantine Consistent Broadcast Algorithm.png" descr="36-Byzantine Consisten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359" y="156737"/>
            <a:ext cx="10212618" cy="944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36-B Next Two.png" descr="36-B Nex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527" y="3385393"/>
            <a:ext cx="12386106" cy="346452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Line"/>
          <p:cNvSpPr/>
          <p:nvPr/>
        </p:nvSpPr>
        <p:spPr>
          <a:xfrm flipV="1">
            <a:off x="158446" y="3486744"/>
            <a:ext cx="350398" cy="113642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5" name="Line"/>
          <p:cNvSpPr/>
          <p:nvPr/>
        </p:nvSpPr>
        <p:spPr>
          <a:xfrm flipV="1">
            <a:off x="241527" y="6875178"/>
            <a:ext cx="184236" cy="5850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76" name="Rectangle"/>
          <p:cNvSpPr/>
          <p:nvPr/>
        </p:nvSpPr>
        <p:spPr>
          <a:xfrm>
            <a:off x="517043" y="3419956"/>
            <a:ext cx="12360706" cy="348103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1" name="36-Byzantine Consistent Broadcast Algorithm.png" descr="36-Byzantine Consistent Broadcast Algorith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359" y="156737"/>
            <a:ext cx="10212618" cy="944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36-C-Last One.png" descr="36-C-Last 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431" y="4907922"/>
            <a:ext cx="11794311" cy="2231357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Line"/>
          <p:cNvSpPr/>
          <p:nvPr/>
        </p:nvSpPr>
        <p:spPr>
          <a:xfrm flipV="1">
            <a:off x="262870" y="5057686"/>
            <a:ext cx="625287" cy="279671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4" name="Line"/>
          <p:cNvSpPr/>
          <p:nvPr/>
        </p:nvSpPr>
        <p:spPr>
          <a:xfrm flipV="1">
            <a:off x="319273" y="7035627"/>
            <a:ext cx="512480" cy="203446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5" name="Rectangle"/>
          <p:cNvSpPr/>
          <p:nvPr/>
        </p:nvSpPr>
        <p:spPr>
          <a:xfrm>
            <a:off x="832747" y="4917236"/>
            <a:ext cx="11761679" cy="22059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86" name="Rectangle"/>
          <p:cNvSpPr/>
          <p:nvPr/>
        </p:nvSpPr>
        <p:spPr>
          <a:xfrm>
            <a:off x="11616411" y="4888786"/>
            <a:ext cx="896010" cy="772559"/>
          </a:xfrm>
          <a:prstGeom prst="rect">
            <a:avLst/>
          </a:prstGeom>
          <a:solidFill>
            <a:srgbClr val="B6DA00">
              <a:alpha val="2383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6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spcBef>
                <a:spcPts val="2600"/>
              </a:spcBef>
              <a:defRPr sz="7050"/>
            </a:lvl1pPr>
          </a:lstStyle>
          <a:p>
            <a:pPr/>
            <a:r>
              <a:t>example</a:t>
            </a:r>
          </a:p>
        </p:txBody>
      </p:sp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2" name="37-Byzantine Broadcast Example.png" descr="37-Byzantine Broadcast Examp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242" y="2627104"/>
            <a:ext cx="12574316" cy="5364334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Line"/>
          <p:cNvSpPr/>
          <p:nvPr/>
        </p:nvSpPr>
        <p:spPr>
          <a:xfrm>
            <a:off x="5241443" y="3447585"/>
            <a:ext cx="2210169" cy="199076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94" name="Text"/>
          <p:cNvSpPr txBox="1"/>
          <p:nvPr/>
        </p:nvSpPr>
        <p:spPr>
          <a:xfrm>
            <a:off x="7486431" y="5066344"/>
            <a:ext cx="1433678" cy="48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  <m:sup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38-Byzantine Broadcast Algorithm 2.png" descr="38-Byzantin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76" y="196850"/>
            <a:ext cx="7835901" cy="918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4" name="38-Byzantine Broadcast Algorithm 2.png" descr="38-Byzantine Broadcast Algorithm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76" y="196850"/>
            <a:ext cx="7835901" cy="918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38-A First Two.png" descr="38-A First Tw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7355" y="2031134"/>
            <a:ext cx="8232445" cy="4911561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Line"/>
          <p:cNvSpPr/>
          <p:nvPr/>
        </p:nvSpPr>
        <p:spPr>
          <a:xfrm>
            <a:off x="545335" y="2111575"/>
            <a:ext cx="139462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7" name="Line"/>
          <p:cNvSpPr/>
          <p:nvPr/>
        </p:nvSpPr>
        <p:spPr>
          <a:xfrm>
            <a:off x="583240" y="3997194"/>
            <a:ext cx="1318818" cy="280464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708" name="Rectangle"/>
          <p:cNvSpPr/>
          <p:nvPr/>
        </p:nvSpPr>
        <p:spPr>
          <a:xfrm>
            <a:off x="1896172" y="2098875"/>
            <a:ext cx="9475587" cy="47760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709" name="38-A-A-Sender Comment.png" descr="38-A-A-Sender Comme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6792" y="5164564"/>
            <a:ext cx="2472620" cy="623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